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9"/>
  </p:notesMasterIdLst>
  <p:sldIdLst>
    <p:sldId id="267" r:id="rId2"/>
    <p:sldId id="268" r:id="rId3"/>
    <p:sldId id="269" r:id="rId4"/>
    <p:sldId id="270" r:id="rId5"/>
    <p:sldId id="271" r:id="rId6"/>
    <p:sldId id="256" r:id="rId7"/>
    <p:sldId id="257" r:id="rId8"/>
    <p:sldId id="258" r:id="rId9"/>
    <p:sldId id="260" r:id="rId10"/>
    <p:sldId id="272" r:id="rId11"/>
    <p:sldId id="266" r:id="rId12"/>
    <p:sldId id="304" r:id="rId13"/>
    <p:sldId id="261" r:id="rId14"/>
    <p:sldId id="262" r:id="rId15"/>
    <p:sldId id="273" r:id="rId16"/>
    <p:sldId id="274" r:id="rId17"/>
    <p:sldId id="263"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305" r:id="rId32"/>
    <p:sldId id="291"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45" r:id="rId64"/>
    <p:sldId id="324" r:id="rId65"/>
    <p:sldId id="325" r:id="rId66"/>
    <p:sldId id="326" r:id="rId67"/>
    <p:sldId id="327" r:id="rId68"/>
    <p:sldId id="328" r:id="rId69"/>
    <p:sldId id="329" r:id="rId70"/>
    <p:sldId id="330" r:id="rId71"/>
    <p:sldId id="331" r:id="rId72"/>
    <p:sldId id="338" r:id="rId73"/>
    <p:sldId id="339" r:id="rId74"/>
    <p:sldId id="341" r:id="rId75"/>
    <p:sldId id="343" r:id="rId76"/>
    <p:sldId id="344" r:id="rId77"/>
    <p:sldId id="333"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E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E6B3C-1238-4A1A-B192-3D2A505DBAE6}" type="datetimeFigureOut">
              <a:rPr lang="tr-TR" smtClean="0"/>
              <a:pPr/>
              <a:t>17.5.2016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386F6-B8B9-4B0B-8146-A8BA939B113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C1386F6-B8B9-4B0B-8146-A8BA939B1134}"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C1386F6-B8B9-4B0B-8146-A8BA939B1134}" type="slidenum">
              <a:rPr lang="tr-TR" smtClean="0"/>
              <a:pPr/>
              <a:t>31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796EDE5-1928-47BB-AD00-DEB8A600DD43}" type="slidenum">
              <a:rPr lang="tr-TR" smtClean="0"/>
              <a:pPr/>
              <a:t>47</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796EDE5-1928-47BB-AD00-DEB8A600DD43}" type="slidenum">
              <a:rPr lang="tr-TR" smtClean="0"/>
              <a:pPr/>
              <a:t>55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796EDE5-1928-47BB-AD00-DEB8A600DD43}" type="slidenum">
              <a:rPr lang="tr-TR" smtClean="0"/>
              <a:pPr/>
              <a:t>77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83978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5064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388474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21842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17.5.2016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96008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pPr/>
              <a:t>17.5.2016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27833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pPr/>
              <a:t>17.5.2016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414262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pPr/>
              <a:t>17.5.2016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74817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17.5.2016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351397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17.5.2016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106547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17.5.2016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63065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17.5.2016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 xmlns:p14="http://schemas.microsoft.com/office/powerpoint/2010/main" val="27341933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764704"/>
            <a:ext cx="7772400" cy="1470025"/>
          </a:xfrm>
        </p:spPr>
        <p:txBody>
          <a:bodyPr>
            <a:noAutofit/>
          </a:bodyPr>
          <a:lstStyle/>
          <a:p>
            <a:r>
              <a:rPr lang="tr-TR" sz="5400" b="1" dirty="0" smtClean="0">
                <a:solidFill>
                  <a:srgbClr val="0070C0"/>
                </a:solidFill>
                <a:latin typeface="Comic Sans MS" pitchFamily="66" charset="0"/>
              </a:rPr>
              <a:t>SARATOGA CİPS FABRİKASI</a:t>
            </a:r>
            <a:endParaRPr lang="tr-TR" sz="5400" b="1" dirty="0">
              <a:solidFill>
                <a:srgbClr val="0070C0"/>
              </a:solidFill>
              <a:latin typeface="Comic Sans MS" pitchFamily="66" charset="0"/>
            </a:endParaRPr>
          </a:p>
        </p:txBody>
      </p:sp>
      <p:sp>
        <p:nvSpPr>
          <p:cNvPr id="5" name="4 Bulut"/>
          <p:cNvSpPr/>
          <p:nvPr/>
        </p:nvSpPr>
        <p:spPr>
          <a:xfrm>
            <a:off x="1907704" y="3284984"/>
            <a:ext cx="5400600" cy="2160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HOŞ GELDİNİZ</a:t>
            </a:r>
            <a:endParaRPr lang="tr-TR" sz="4000"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268761"/>
            <a:ext cx="8013576" cy="4896543"/>
          </a:xfrm>
        </p:spPr>
        <p:txBody>
          <a:bodyPr/>
          <a:lstStyle/>
          <a:p>
            <a:r>
              <a:rPr lang="tr-TR" b="1" i="1" dirty="0" smtClean="0"/>
              <a:t>Tuz: Pudra halinde olmalı ve </a:t>
            </a:r>
            <a:r>
              <a:rPr lang="tr-TR" b="1" i="1" dirty="0" err="1" smtClean="0"/>
              <a:t>maximum</a:t>
            </a:r>
            <a:r>
              <a:rPr lang="tr-TR" b="1" i="1" dirty="0" smtClean="0"/>
              <a:t> %2 oranında kullanılmalıdır.</a:t>
            </a:r>
          </a:p>
          <a:p>
            <a:r>
              <a:rPr lang="tr-TR" b="1" i="1" dirty="0" smtClean="0"/>
              <a:t>Lezzet Artırıcılar: MSG(10g/kg)</a:t>
            </a:r>
          </a:p>
          <a:p>
            <a:r>
              <a:rPr lang="tr-TR" b="1" i="1" dirty="0" smtClean="0"/>
              <a:t>Yağ için: Sıcaklık 180 </a:t>
            </a:r>
            <a:r>
              <a:rPr lang="tr-TR" b="1" dirty="0" smtClean="0">
                <a:solidFill>
                  <a:schemeClr val="tx2">
                    <a:lumMod val="10000"/>
                  </a:schemeClr>
                </a:solidFill>
              </a:rPr>
              <a:t>°C </a:t>
            </a:r>
            <a:r>
              <a:rPr lang="tr-TR" b="1" i="1" dirty="0" smtClean="0"/>
              <a:t>geçmemesi gerekmektedir.</a:t>
            </a:r>
          </a:p>
          <a:p>
            <a:r>
              <a:rPr lang="tr-TR" b="1" i="1" dirty="0" smtClean="0"/>
              <a:t>Polar madde miktarının %25’i, asit sayısının (mg KOH\g yağ )  %2.5 geçmemesi gerekmektedir.</a:t>
            </a:r>
          </a:p>
        </p:txBody>
      </p:sp>
      <p:sp>
        <p:nvSpPr>
          <p:cNvPr id="4" name="3 Dikdörtgen"/>
          <p:cNvSpPr/>
          <p:nvPr/>
        </p:nvSpPr>
        <p:spPr>
          <a:xfrm>
            <a:off x="827584" y="548680"/>
            <a:ext cx="7128792" cy="646331"/>
          </a:xfrm>
          <a:prstGeom prst="rect">
            <a:avLst/>
          </a:prstGeom>
        </p:spPr>
        <p:txBody>
          <a:bodyPr wrap="square">
            <a:spAutoFit/>
          </a:bodyPr>
          <a:lstStyle/>
          <a:p>
            <a:r>
              <a:rPr lang="tr-TR" sz="3600" dirty="0" err="1" smtClean="0">
                <a:solidFill>
                  <a:srgbClr val="FF0000"/>
                </a:solidFill>
                <a:latin typeface="Algerian" pitchFamily="82" charset="0"/>
              </a:rPr>
              <a:t>Kodesk</a:t>
            </a:r>
            <a:r>
              <a:rPr lang="tr-TR" sz="3600" dirty="0" smtClean="0">
                <a:solidFill>
                  <a:srgbClr val="FF0000"/>
                </a:solidFill>
                <a:latin typeface="Algerian" pitchFamily="82" charset="0"/>
              </a:rPr>
              <a:t>’ </a:t>
            </a:r>
            <a:r>
              <a:rPr lang="tr-TR" sz="3600" dirty="0" err="1" smtClean="0">
                <a:solidFill>
                  <a:srgbClr val="FF0000"/>
                </a:solidFill>
                <a:latin typeface="Algerian" pitchFamily="82" charset="0"/>
              </a:rPr>
              <a:t>se</a:t>
            </a:r>
            <a:r>
              <a:rPr lang="tr-TR" sz="3600" dirty="0" smtClean="0">
                <a:solidFill>
                  <a:srgbClr val="FF0000"/>
                </a:solidFill>
                <a:latin typeface="Algerian" pitchFamily="82" charset="0"/>
              </a:rPr>
              <a:t> Göre Cips </a:t>
            </a:r>
            <a:r>
              <a:rPr lang="tr-TR" sz="3600" dirty="0" err="1" smtClean="0">
                <a:solidFill>
                  <a:srgbClr val="FF0000"/>
                </a:solidFill>
                <a:latin typeface="Algerian" pitchFamily="82" charset="0"/>
              </a:rPr>
              <a:t>İçeriĞi</a:t>
            </a:r>
            <a:endParaRPr lang="tr-TR" sz="3600"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6">
                    <a:lumMod val="75000"/>
                  </a:schemeClr>
                </a:solidFill>
                <a:latin typeface="Algerian" pitchFamily="82" charset="0"/>
              </a:rPr>
              <a:t>KULLANILAN MADDELER</a:t>
            </a:r>
            <a:endParaRPr lang="tr-TR" dirty="0">
              <a:solidFill>
                <a:schemeClr val="accent6">
                  <a:lumMod val="75000"/>
                </a:schemeClr>
              </a:solidFill>
              <a:latin typeface="Algerian" pitchFamily="82" charset="0"/>
            </a:endParaRPr>
          </a:p>
        </p:txBody>
      </p:sp>
      <p:sp>
        <p:nvSpPr>
          <p:cNvPr id="4" name="3 5-Nokta Yıldız"/>
          <p:cNvSpPr/>
          <p:nvPr/>
        </p:nvSpPr>
        <p:spPr>
          <a:xfrm>
            <a:off x="1115616" y="1556792"/>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1619672" y="1556792"/>
            <a:ext cx="4680520" cy="523220"/>
          </a:xfrm>
          <a:prstGeom prst="rect">
            <a:avLst/>
          </a:prstGeom>
          <a:noFill/>
        </p:spPr>
        <p:txBody>
          <a:bodyPr wrap="square" rtlCol="0">
            <a:spAutoFit/>
          </a:bodyPr>
          <a:lstStyle/>
          <a:p>
            <a:r>
              <a:rPr lang="tr-TR" sz="2800" b="1" dirty="0" smtClean="0"/>
              <a:t>PATATES </a:t>
            </a:r>
            <a:endParaRPr lang="tr-TR" sz="2800" b="1" dirty="0"/>
          </a:p>
        </p:txBody>
      </p:sp>
      <p:sp>
        <p:nvSpPr>
          <p:cNvPr id="6" name="5 5-Nokta Yıldız"/>
          <p:cNvSpPr/>
          <p:nvPr/>
        </p:nvSpPr>
        <p:spPr>
          <a:xfrm>
            <a:off x="1115616" y="2276872"/>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1115616" y="3068960"/>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1691680" y="2276872"/>
            <a:ext cx="1728192" cy="523220"/>
          </a:xfrm>
          <a:prstGeom prst="rect">
            <a:avLst/>
          </a:prstGeom>
          <a:noFill/>
        </p:spPr>
        <p:txBody>
          <a:bodyPr wrap="square" rtlCol="0">
            <a:spAutoFit/>
          </a:bodyPr>
          <a:lstStyle/>
          <a:p>
            <a:r>
              <a:rPr lang="tr-TR" sz="2800" b="1" dirty="0" smtClean="0"/>
              <a:t>YAĞ</a:t>
            </a:r>
            <a:endParaRPr lang="tr-TR" sz="2800" b="1" dirty="0"/>
          </a:p>
        </p:txBody>
      </p:sp>
      <p:sp>
        <p:nvSpPr>
          <p:cNvPr id="10" name="9 Metin kutusu"/>
          <p:cNvSpPr txBox="1"/>
          <p:nvPr/>
        </p:nvSpPr>
        <p:spPr>
          <a:xfrm>
            <a:off x="1691680" y="3068960"/>
            <a:ext cx="2232248" cy="523220"/>
          </a:xfrm>
          <a:prstGeom prst="rect">
            <a:avLst/>
          </a:prstGeom>
          <a:noFill/>
        </p:spPr>
        <p:txBody>
          <a:bodyPr wrap="square" rtlCol="0">
            <a:spAutoFit/>
          </a:bodyPr>
          <a:lstStyle/>
          <a:p>
            <a:r>
              <a:rPr lang="tr-TR" sz="2800" b="1" i="1" dirty="0" smtClean="0"/>
              <a:t>TUZ </a:t>
            </a:r>
            <a:endParaRPr lang="tr-TR" sz="2800" b="1" i="1" dirty="0"/>
          </a:p>
        </p:txBody>
      </p:sp>
      <p:sp>
        <p:nvSpPr>
          <p:cNvPr id="11" name="10 Metin kutusu"/>
          <p:cNvSpPr txBox="1"/>
          <p:nvPr/>
        </p:nvSpPr>
        <p:spPr>
          <a:xfrm>
            <a:off x="1619672" y="3913892"/>
            <a:ext cx="4968552" cy="523220"/>
          </a:xfrm>
          <a:prstGeom prst="rect">
            <a:avLst/>
          </a:prstGeom>
          <a:noFill/>
        </p:spPr>
        <p:txBody>
          <a:bodyPr wrap="square" rtlCol="0">
            <a:spAutoFit/>
          </a:bodyPr>
          <a:lstStyle/>
          <a:p>
            <a:r>
              <a:rPr lang="tr-TR" sz="2800" b="1" dirty="0" smtClean="0"/>
              <a:t>MSG( </a:t>
            </a:r>
            <a:r>
              <a:rPr lang="tr-TR" sz="2800" b="1" dirty="0" err="1" smtClean="0"/>
              <a:t>Monosodyum</a:t>
            </a:r>
            <a:r>
              <a:rPr lang="tr-TR" sz="2800" b="1" dirty="0" smtClean="0"/>
              <a:t>  </a:t>
            </a:r>
            <a:r>
              <a:rPr lang="tr-TR" sz="2800" b="1" dirty="0" err="1" smtClean="0"/>
              <a:t>glutamat</a:t>
            </a:r>
            <a:r>
              <a:rPr lang="tr-TR" sz="2800" b="1" dirty="0" smtClean="0"/>
              <a:t>)</a:t>
            </a:r>
            <a:endParaRPr lang="tr-TR" sz="2800" b="1" dirty="0"/>
          </a:p>
        </p:txBody>
      </p:sp>
      <p:sp>
        <p:nvSpPr>
          <p:cNvPr id="12" name="11 Metin kutusu"/>
          <p:cNvSpPr txBox="1"/>
          <p:nvPr/>
        </p:nvSpPr>
        <p:spPr>
          <a:xfrm>
            <a:off x="1619672" y="4705980"/>
            <a:ext cx="4320480" cy="523220"/>
          </a:xfrm>
          <a:prstGeom prst="rect">
            <a:avLst/>
          </a:prstGeom>
          <a:noFill/>
        </p:spPr>
        <p:txBody>
          <a:bodyPr wrap="square" rtlCol="0">
            <a:spAutoFit/>
          </a:bodyPr>
          <a:lstStyle/>
          <a:p>
            <a:r>
              <a:rPr lang="tr-TR" sz="2800" b="1" dirty="0" smtClean="0"/>
              <a:t>BAHARAT (ÇEMEN)</a:t>
            </a:r>
          </a:p>
        </p:txBody>
      </p:sp>
      <p:sp>
        <p:nvSpPr>
          <p:cNvPr id="13" name="12 5-Nokta Yıldız"/>
          <p:cNvSpPr/>
          <p:nvPr/>
        </p:nvSpPr>
        <p:spPr>
          <a:xfrm>
            <a:off x="1115616" y="3861048"/>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5-Nokta Yıldız"/>
          <p:cNvSpPr/>
          <p:nvPr/>
        </p:nvSpPr>
        <p:spPr>
          <a:xfrm>
            <a:off x="1115616" y="4725144"/>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ulut"/>
          <p:cNvSpPr/>
          <p:nvPr/>
        </p:nvSpPr>
        <p:spPr>
          <a:xfrm>
            <a:off x="755576" y="1052736"/>
            <a:ext cx="6840760" cy="410445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900" b="1" i="1" dirty="0" smtClean="0"/>
              <a:t>FABRİKAMIZIN HAMMADDESİ </a:t>
            </a:r>
            <a:endParaRPr lang="tr-TR" sz="3900" b="1" i="1"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patates-kizirtmalik.png"/>
          <p:cNvPicPr>
            <a:picLocks noChangeAspect="1"/>
          </p:cNvPicPr>
          <p:nvPr/>
        </p:nvPicPr>
        <p:blipFill>
          <a:blip r:embed="rId2" cstate="print"/>
          <a:stretch>
            <a:fillRect/>
          </a:stretch>
        </p:blipFill>
        <p:spPr>
          <a:xfrm>
            <a:off x="0" y="-27384"/>
            <a:ext cx="9144000" cy="6858000"/>
          </a:xfrm>
          <a:prstGeom prst="rect">
            <a:avLst/>
          </a:prstGeom>
        </p:spPr>
      </p:pic>
      <p:sp>
        <p:nvSpPr>
          <p:cNvPr id="3" name="İçerik Yer Tutucusu 2"/>
          <p:cNvSpPr>
            <a:spLocks noGrp="1"/>
          </p:cNvSpPr>
          <p:nvPr>
            <p:ph idx="1"/>
          </p:nvPr>
        </p:nvSpPr>
        <p:spPr>
          <a:xfrm>
            <a:off x="0" y="1700808"/>
            <a:ext cx="9144000" cy="4941168"/>
          </a:xfrm>
        </p:spPr>
        <p:txBody>
          <a:bodyPr>
            <a:normAutofit/>
          </a:bodyPr>
          <a:lstStyle/>
          <a:p>
            <a:pPr marL="0" indent="0">
              <a:buNone/>
            </a:pPr>
            <a:r>
              <a:rPr lang="tr-TR" sz="2000" b="1" i="1" dirty="0" smtClean="0"/>
              <a:t>Yaklaşık olarak 100 den fazla patates çeşidi bulunmaktadır. Biz fabrikamızda </a:t>
            </a:r>
            <a:r>
              <a:rPr lang="tr-TR" sz="2000" b="1" i="1" dirty="0" err="1" smtClean="0"/>
              <a:t>Hermes</a:t>
            </a:r>
            <a:r>
              <a:rPr lang="tr-TR" sz="2000" b="1" i="1" dirty="0" smtClean="0"/>
              <a:t> cinsi patates kullanmaktayız. </a:t>
            </a:r>
          </a:p>
          <a:p>
            <a:pPr marL="0" indent="0">
              <a:buNone/>
            </a:pPr>
            <a:r>
              <a:rPr lang="tr-TR" sz="2000" b="1" i="1" dirty="0" smtClean="0">
                <a:solidFill>
                  <a:srgbClr val="FF0000"/>
                </a:solidFill>
              </a:rPr>
              <a:t>     </a:t>
            </a:r>
            <a:r>
              <a:rPr lang="tr-TR" sz="2000" b="1" i="1" dirty="0" err="1" smtClean="0">
                <a:solidFill>
                  <a:srgbClr val="FF0000"/>
                </a:solidFill>
              </a:rPr>
              <a:t>Hermes</a:t>
            </a:r>
            <a:r>
              <a:rPr lang="tr-TR" sz="2000" b="1" i="1" dirty="0" smtClean="0">
                <a:solidFill>
                  <a:srgbClr val="FF0000"/>
                </a:solidFill>
              </a:rPr>
              <a:t> Cinsi Özellikleri:</a:t>
            </a:r>
          </a:p>
          <a:p>
            <a:r>
              <a:rPr lang="tr-TR" sz="2000" b="1" i="1" dirty="0"/>
              <a:t>Yumru Şekli                                :Yuvarlak</a:t>
            </a:r>
          </a:p>
          <a:p>
            <a:r>
              <a:rPr lang="tr-TR" sz="2000" b="1" i="1" dirty="0"/>
              <a:t>Yumru Göz Derinliği                </a:t>
            </a:r>
            <a:r>
              <a:rPr lang="tr-TR" sz="2000" b="1" i="1" dirty="0" smtClean="0"/>
              <a:t> </a:t>
            </a:r>
            <a:r>
              <a:rPr lang="tr-TR" sz="2000" b="1" i="1" dirty="0"/>
              <a:t>:Orta derin</a:t>
            </a:r>
          </a:p>
          <a:p>
            <a:r>
              <a:rPr lang="tr-TR" sz="2000" b="1" i="1" dirty="0"/>
              <a:t>Yumru Kabuk Rengi                  </a:t>
            </a:r>
            <a:r>
              <a:rPr lang="tr-TR" sz="2000" b="1" i="1" dirty="0" smtClean="0"/>
              <a:t>:</a:t>
            </a:r>
            <a:r>
              <a:rPr lang="tr-TR" sz="2000" b="1" i="1" dirty="0"/>
              <a:t>Açık Sarı</a:t>
            </a:r>
          </a:p>
          <a:p>
            <a:r>
              <a:rPr lang="tr-TR" sz="2000" b="1" i="1" dirty="0"/>
              <a:t>Yumru Et Rengi                         </a:t>
            </a:r>
            <a:r>
              <a:rPr lang="tr-TR" sz="2000" b="1" i="1" dirty="0" smtClean="0"/>
              <a:t> </a:t>
            </a:r>
            <a:r>
              <a:rPr lang="tr-TR" sz="2000" b="1" i="1" dirty="0"/>
              <a:t>:Koyu </a:t>
            </a:r>
            <a:r>
              <a:rPr lang="tr-TR" sz="2000" b="1" i="1" dirty="0" smtClean="0"/>
              <a:t>Sarı</a:t>
            </a:r>
          </a:p>
          <a:p>
            <a:pPr>
              <a:buNone/>
            </a:pPr>
            <a:r>
              <a:rPr lang="tr-TR" sz="2000" b="1" i="1" dirty="0" smtClean="0">
                <a:solidFill>
                  <a:srgbClr val="FF0000"/>
                </a:solidFill>
              </a:rPr>
              <a:t>    ENDÜSTRİYEL </a:t>
            </a:r>
            <a:r>
              <a:rPr lang="tr-TR" sz="2000" b="1" i="1" dirty="0">
                <a:solidFill>
                  <a:srgbClr val="FF0000"/>
                </a:solidFill>
              </a:rPr>
              <a:t>ÖZELLİKLERİ</a:t>
            </a:r>
          </a:p>
          <a:p>
            <a:r>
              <a:rPr lang="tr-TR" sz="2000" b="1" i="1" dirty="0"/>
              <a:t>Nişasta Oranı (%) </a:t>
            </a:r>
            <a:r>
              <a:rPr lang="tr-TR" sz="2000" b="1" i="1" dirty="0" smtClean="0"/>
              <a:t>  </a:t>
            </a:r>
            <a:r>
              <a:rPr lang="tr-TR" sz="2000" b="1" i="1" dirty="0"/>
              <a:t>:14,9</a:t>
            </a:r>
          </a:p>
          <a:p>
            <a:r>
              <a:rPr lang="tr-TR" sz="2000" b="1" i="1" dirty="0"/>
              <a:t>Kuru Madde Miktarı </a:t>
            </a:r>
            <a:r>
              <a:rPr lang="tr-TR" sz="2000" b="1" i="1" dirty="0" smtClean="0"/>
              <a:t>(%)</a:t>
            </a:r>
            <a:r>
              <a:rPr lang="tr-TR" sz="2000" b="1" i="1" dirty="0"/>
              <a:t>  </a:t>
            </a:r>
            <a:r>
              <a:rPr lang="tr-TR" sz="2000" b="1" i="1" dirty="0" smtClean="0"/>
              <a:t> :22</a:t>
            </a:r>
            <a:endParaRPr lang="tr-TR" sz="2000" b="1" i="1" dirty="0"/>
          </a:p>
          <a:p>
            <a:r>
              <a:rPr lang="tr-TR" sz="2000" b="1" i="1" dirty="0"/>
              <a:t>Sanayilik Çeşitlerde Kızartma sonuçları   :(6) iyi</a:t>
            </a:r>
          </a:p>
          <a:p>
            <a:r>
              <a:rPr lang="tr-TR" sz="2000" b="1" i="1" dirty="0"/>
              <a:t>Suda Pişirme Sonrası Renk, Tat, Yapı    </a:t>
            </a:r>
            <a:r>
              <a:rPr lang="tr-TR" sz="2000" b="1" i="1" dirty="0" smtClean="0"/>
              <a:t> :</a:t>
            </a:r>
            <a:r>
              <a:rPr lang="tr-TR" sz="2000" b="1" i="1" dirty="0"/>
              <a:t>Koyu sarı, orta, çatlama yok</a:t>
            </a:r>
          </a:p>
          <a:p>
            <a:r>
              <a:rPr lang="tr-TR" sz="2000" b="1" i="1" dirty="0"/>
              <a:t>Fırında Pişirme Sonrası Renk, Tat, </a:t>
            </a:r>
            <a:r>
              <a:rPr lang="tr-TR" sz="2000" b="1" i="1" dirty="0" smtClean="0"/>
              <a:t>Yapı  : Koyu </a:t>
            </a:r>
            <a:r>
              <a:rPr lang="tr-TR" sz="2000" b="1" i="1" dirty="0"/>
              <a:t>sarı, iyi, orta kuru</a:t>
            </a:r>
          </a:p>
          <a:p>
            <a:pPr>
              <a:buNone/>
            </a:pPr>
            <a:endParaRPr lang="tr-TR" sz="2000" b="1" i="1" dirty="0"/>
          </a:p>
          <a:p>
            <a:pPr>
              <a:buNone/>
            </a:pPr>
            <a:endParaRPr lang="tr-TR" sz="2000" b="1" i="1" dirty="0"/>
          </a:p>
          <a:p>
            <a:pPr marL="0" indent="0">
              <a:buNone/>
            </a:pPr>
            <a:endParaRPr lang="tr-TR" sz="2000" b="1" i="1" dirty="0"/>
          </a:p>
        </p:txBody>
      </p:sp>
      <p:sp>
        <p:nvSpPr>
          <p:cNvPr id="4" name="3 Bulut"/>
          <p:cNvSpPr/>
          <p:nvPr/>
        </p:nvSpPr>
        <p:spPr>
          <a:xfrm>
            <a:off x="1835696" y="0"/>
            <a:ext cx="5112568" cy="122413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3600" dirty="0" smtClean="0">
                <a:latin typeface="BatangChe" pitchFamily="49" charset="-127"/>
                <a:ea typeface="BatangChe" pitchFamily="49" charset="-127"/>
              </a:rPr>
              <a:t>PATATES</a:t>
            </a:r>
            <a:endParaRPr lang="tr-TR" sz="3600" dirty="0">
              <a:latin typeface="BatangChe" pitchFamily="49" charset="-127"/>
              <a:ea typeface="BatangChe" pitchFamily="49" charset="-127"/>
            </a:endParaRPr>
          </a:p>
        </p:txBody>
      </p:sp>
    </p:spTree>
    <p:extLst>
      <p:ext uri="{BB962C8B-B14F-4D97-AF65-F5344CB8AC3E}">
        <p14:creationId xmlns="" xmlns:p14="http://schemas.microsoft.com/office/powerpoint/2010/main" val="1460517343"/>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PLM.png"/>
          <p:cNvPicPr>
            <a:picLocks noChangeAspect="1"/>
          </p:cNvPicPr>
          <p:nvPr/>
        </p:nvPicPr>
        <p:blipFill>
          <a:blip r:embed="rId2" cstate="print"/>
          <a:stretch>
            <a:fillRect/>
          </a:stretch>
        </p:blipFill>
        <p:spPr>
          <a:xfrm>
            <a:off x="36512" y="0"/>
            <a:ext cx="9144000" cy="6858000"/>
          </a:xfrm>
          <a:prstGeom prst="rect">
            <a:avLst/>
          </a:prstGeom>
        </p:spPr>
      </p:pic>
      <p:sp>
        <p:nvSpPr>
          <p:cNvPr id="3" name="İçerik Yer Tutucusu 2"/>
          <p:cNvSpPr>
            <a:spLocks noGrp="1"/>
          </p:cNvSpPr>
          <p:nvPr>
            <p:ph idx="1"/>
          </p:nvPr>
        </p:nvSpPr>
        <p:spPr>
          <a:xfrm>
            <a:off x="467544" y="4077072"/>
            <a:ext cx="8229600" cy="1728192"/>
          </a:xfrm>
        </p:spPr>
        <p:txBody>
          <a:bodyPr>
            <a:normAutofit/>
          </a:bodyPr>
          <a:lstStyle/>
          <a:p>
            <a:pPr>
              <a:buNone/>
            </a:pPr>
            <a:r>
              <a:rPr lang="tr-TR" sz="2000" dirty="0" smtClean="0"/>
              <a:t>   </a:t>
            </a:r>
          </a:p>
          <a:p>
            <a:pPr>
              <a:buNone/>
            </a:pPr>
            <a:r>
              <a:rPr lang="tr-TR" sz="2000" dirty="0" smtClean="0"/>
              <a:t>    </a:t>
            </a:r>
          </a:p>
        </p:txBody>
      </p:sp>
      <p:sp>
        <p:nvSpPr>
          <p:cNvPr id="6" name="5 Metin kutusu"/>
          <p:cNvSpPr txBox="1"/>
          <p:nvPr/>
        </p:nvSpPr>
        <p:spPr>
          <a:xfrm>
            <a:off x="899592" y="4797152"/>
            <a:ext cx="7992888" cy="400110"/>
          </a:xfrm>
          <a:prstGeom prst="rect">
            <a:avLst/>
          </a:prstGeom>
          <a:noFill/>
        </p:spPr>
        <p:txBody>
          <a:bodyPr wrap="square" rtlCol="0">
            <a:spAutoFit/>
          </a:bodyPr>
          <a:lstStyle/>
          <a:p>
            <a:r>
              <a:rPr lang="tr-TR" sz="2000" b="1" dirty="0" err="1" smtClean="0"/>
              <a:t>Palm</a:t>
            </a:r>
            <a:r>
              <a:rPr lang="tr-TR" sz="2000" b="1" dirty="0" smtClean="0"/>
              <a:t> yağımızı yurt dışından ithal etmekteyiz.</a:t>
            </a:r>
            <a:endParaRPr lang="tr-TR" sz="2000" b="1" dirty="0"/>
          </a:p>
        </p:txBody>
      </p:sp>
      <p:sp>
        <p:nvSpPr>
          <p:cNvPr id="5" name="4 Bulut"/>
          <p:cNvSpPr/>
          <p:nvPr/>
        </p:nvSpPr>
        <p:spPr>
          <a:xfrm>
            <a:off x="1907704" y="0"/>
            <a:ext cx="4464496" cy="115212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300" dirty="0" smtClean="0">
                <a:latin typeface="Baskerville Old Face" pitchFamily="18" charset="0"/>
              </a:rPr>
              <a:t>YAĞ</a:t>
            </a:r>
            <a:endParaRPr lang="tr-TR" sz="3300" dirty="0"/>
          </a:p>
        </p:txBody>
      </p:sp>
      <p:sp>
        <p:nvSpPr>
          <p:cNvPr id="7" name="6 Metin kutusu"/>
          <p:cNvSpPr txBox="1"/>
          <p:nvPr/>
        </p:nvSpPr>
        <p:spPr>
          <a:xfrm>
            <a:off x="827584" y="1412776"/>
            <a:ext cx="7344816" cy="430887"/>
          </a:xfrm>
          <a:prstGeom prst="rect">
            <a:avLst/>
          </a:prstGeom>
          <a:solidFill>
            <a:schemeClr val="accent2"/>
          </a:solidFill>
        </p:spPr>
        <p:txBody>
          <a:bodyPr wrap="square" rtlCol="0">
            <a:spAutoFit/>
          </a:bodyPr>
          <a:lstStyle/>
          <a:p>
            <a:r>
              <a:rPr lang="tr-TR" sz="2200" b="1" i="1" dirty="0" smtClean="0">
                <a:solidFill>
                  <a:schemeClr val="bg1"/>
                </a:solidFill>
              </a:rPr>
              <a:t> Fabrikamızda kızartma işlemi için </a:t>
            </a:r>
            <a:r>
              <a:rPr lang="tr-TR" sz="2200" b="1" i="1" dirty="0" err="1" smtClean="0">
                <a:solidFill>
                  <a:schemeClr val="bg1"/>
                </a:solidFill>
              </a:rPr>
              <a:t>palm</a:t>
            </a:r>
            <a:r>
              <a:rPr lang="tr-TR" sz="2200" b="1" i="1" dirty="0" smtClean="0">
                <a:solidFill>
                  <a:schemeClr val="bg1"/>
                </a:solidFill>
              </a:rPr>
              <a:t> yağı kullanılmaktadır.</a:t>
            </a:r>
            <a:endParaRPr lang="tr-TR" sz="2200" b="1" i="1" dirty="0">
              <a:solidFill>
                <a:schemeClr val="bg1"/>
              </a:solidFill>
            </a:endParaRPr>
          </a:p>
        </p:txBody>
      </p:sp>
      <p:sp>
        <p:nvSpPr>
          <p:cNvPr id="9" name="8 Metin kutusu"/>
          <p:cNvSpPr txBox="1"/>
          <p:nvPr/>
        </p:nvSpPr>
        <p:spPr>
          <a:xfrm>
            <a:off x="1043608" y="2073042"/>
            <a:ext cx="1728192" cy="707886"/>
          </a:xfrm>
          <a:prstGeom prst="rect">
            <a:avLst/>
          </a:prstGeom>
          <a:noFill/>
        </p:spPr>
        <p:txBody>
          <a:bodyPr wrap="square" rtlCol="0">
            <a:spAutoFit/>
          </a:bodyPr>
          <a:lstStyle/>
          <a:p>
            <a:r>
              <a:rPr lang="tr-TR" sz="2000" b="1" dirty="0" smtClean="0">
                <a:solidFill>
                  <a:srgbClr val="FF0000"/>
                </a:solidFill>
              </a:rPr>
              <a:t>PALM YAĞI;</a:t>
            </a:r>
          </a:p>
          <a:p>
            <a:endParaRPr lang="tr-TR" sz="2000" dirty="0"/>
          </a:p>
        </p:txBody>
      </p:sp>
      <p:sp>
        <p:nvSpPr>
          <p:cNvPr id="10" name="9 Metin kutusu"/>
          <p:cNvSpPr txBox="1"/>
          <p:nvPr/>
        </p:nvSpPr>
        <p:spPr>
          <a:xfrm>
            <a:off x="899592" y="2492896"/>
            <a:ext cx="7128792" cy="400110"/>
          </a:xfrm>
          <a:prstGeom prst="rect">
            <a:avLst/>
          </a:prstGeom>
          <a:noFill/>
        </p:spPr>
        <p:txBody>
          <a:bodyPr wrap="square" rtlCol="0">
            <a:spAutoFit/>
          </a:bodyPr>
          <a:lstStyle/>
          <a:p>
            <a:pPr>
              <a:buNone/>
            </a:pPr>
            <a:r>
              <a:rPr lang="tr-TR" sz="2000" b="1" dirty="0" err="1" smtClean="0"/>
              <a:t>Palm</a:t>
            </a:r>
            <a:r>
              <a:rPr lang="tr-TR" sz="2000" b="1" dirty="0" smtClean="0"/>
              <a:t> yağı palmiye ağaçlarından elde edilmektedir.  </a:t>
            </a:r>
          </a:p>
        </p:txBody>
      </p:sp>
      <p:sp>
        <p:nvSpPr>
          <p:cNvPr id="11" name="10 Metin kutusu"/>
          <p:cNvSpPr txBox="1"/>
          <p:nvPr/>
        </p:nvSpPr>
        <p:spPr>
          <a:xfrm>
            <a:off x="899592" y="3140968"/>
            <a:ext cx="7200800" cy="707886"/>
          </a:xfrm>
          <a:prstGeom prst="rect">
            <a:avLst/>
          </a:prstGeom>
          <a:noFill/>
        </p:spPr>
        <p:txBody>
          <a:bodyPr wrap="square" rtlCol="0">
            <a:spAutoFit/>
          </a:bodyPr>
          <a:lstStyle/>
          <a:p>
            <a:pPr>
              <a:buNone/>
            </a:pPr>
            <a:r>
              <a:rPr lang="tr-TR" sz="2000" b="1" dirty="0" smtClean="0"/>
              <a:t>Oda sıcaklığından katı halde bulunan </a:t>
            </a:r>
            <a:r>
              <a:rPr lang="tr-TR" sz="2000" b="1" dirty="0" err="1" smtClean="0"/>
              <a:t>palm</a:t>
            </a:r>
            <a:r>
              <a:rPr lang="tr-TR" sz="2000" b="1" dirty="0" smtClean="0"/>
              <a:t> yağı yüksek sıcaklıklara dayanıklıdır.</a:t>
            </a:r>
          </a:p>
        </p:txBody>
      </p:sp>
      <p:sp>
        <p:nvSpPr>
          <p:cNvPr id="12" name="11 Metin kutusu"/>
          <p:cNvSpPr txBox="1"/>
          <p:nvPr/>
        </p:nvSpPr>
        <p:spPr>
          <a:xfrm>
            <a:off x="899592" y="4221088"/>
            <a:ext cx="6696744" cy="400110"/>
          </a:xfrm>
          <a:prstGeom prst="rect">
            <a:avLst/>
          </a:prstGeom>
          <a:noFill/>
        </p:spPr>
        <p:txBody>
          <a:bodyPr wrap="square" rtlCol="0">
            <a:spAutoFit/>
          </a:bodyPr>
          <a:lstStyle/>
          <a:p>
            <a:pPr>
              <a:buNone/>
            </a:pPr>
            <a:r>
              <a:rPr lang="tr-TR" sz="2000" b="1" dirty="0" smtClean="0"/>
              <a:t>Antioksidan kaynağı ve A vitamini yönünden zengindir.</a:t>
            </a:r>
            <a:endParaRPr lang="tr-TR" sz="2000" b="1" dirty="0"/>
          </a:p>
        </p:txBody>
      </p:sp>
      <p:sp>
        <p:nvSpPr>
          <p:cNvPr id="13" name="12 Metin kutusu"/>
          <p:cNvSpPr txBox="1"/>
          <p:nvPr/>
        </p:nvSpPr>
        <p:spPr>
          <a:xfrm>
            <a:off x="827584" y="5374957"/>
            <a:ext cx="7200800" cy="646331"/>
          </a:xfrm>
          <a:prstGeom prst="rect">
            <a:avLst/>
          </a:prstGeom>
          <a:noFill/>
        </p:spPr>
        <p:txBody>
          <a:bodyPr wrap="square" rtlCol="0">
            <a:spAutoFit/>
          </a:bodyPr>
          <a:lstStyle/>
          <a:p>
            <a:r>
              <a:rPr lang="tr-TR" b="1" dirty="0" smtClean="0"/>
              <a:t>   </a:t>
            </a:r>
            <a:r>
              <a:rPr lang="tr-TR" b="1" dirty="0" err="1" smtClean="0"/>
              <a:t>Palm</a:t>
            </a:r>
            <a:r>
              <a:rPr lang="tr-TR" b="1" dirty="0" smtClean="0"/>
              <a:t> yağının kokusu olmadığı için </a:t>
            </a:r>
            <a:r>
              <a:rPr lang="tr-TR" b="1" dirty="0" err="1" smtClean="0"/>
              <a:t>deodorizasyon</a:t>
            </a:r>
            <a:r>
              <a:rPr lang="tr-TR" b="1" dirty="0" smtClean="0"/>
              <a:t> (koku giderme) işlemine de gerek  duyulmamaktadır.</a:t>
            </a:r>
            <a:endParaRPr lang="tr-TR" b="1" dirty="0"/>
          </a:p>
        </p:txBody>
      </p:sp>
    </p:spTree>
    <p:extLst>
      <p:ext uri="{BB962C8B-B14F-4D97-AF65-F5344CB8AC3E}">
        <p14:creationId xmlns="" xmlns:p14="http://schemas.microsoft.com/office/powerpoint/2010/main" val="2417999296"/>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mono_sodyum_glutamat.jpg"/>
          <p:cNvPicPr>
            <a:picLocks noChangeAspect="1"/>
          </p:cNvPicPr>
          <p:nvPr/>
        </p:nvPicPr>
        <p:blipFill>
          <a:blip r:embed="rId2" cstate="print"/>
          <a:stretch>
            <a:fillRect/>
          </a:stretch>
        </p:blipFill>
        <p:spPr>
          <a:xfrm>
            <a:off x="0" y="1"/>
            <a:ext cx="9144000" cy="6858000"/>
          </a:xfrm>
          <a:prstGeom prst="rect">
            <a:avLst/>
          </a:prstGeom>
        </p:spPr>
      </p:pic>
      <p:sp>
        <p:nvSpPr>
          <p:cNvPr id="5" name="4 Metin kutusu"/>
          <p:cNvSpPr txBox="1"/>
          <p:nvPr/>
        </p:nvSpPr>
        <p:spPr>
          <a:xfrm>
            <a:off x="539552" y="1700808"/>
            <a:ext cx="6984776" cy="461665"/>
          </a:xfrm>
          <a:prstGeom prst="rect">
            <a:avLst/>
          </a:prstGeom>
          <a:noFill/>
        </p:spPr>
        <p:txBody>
          <a:bodyPr wrap="square" rtlCol="0">
            <a:spAutoFit/>
          </a:bodyPr>
          <a:lstStyle/>
          <a:p>
            <a:r>
              <a:rPr lang="tr-TR" sz="2400" b="1" dirty="0" smtClean="0">
                <a:solidFill>
                  <a:srgbClr val="C00000"/>
                </a:solidFill>
              </a:rPr>
              <a:t>Halk dilinde </a:t>
            </a:r>
            <a:r>
              <a:rPr lang="tr-TR" sz="2400" b="1" dirty="0" err="1" smtClean="0">
                <a:solidFill>
                  <a:srgbClr val="C00000"/>
                </a:solidFill>
              </a:rPr>
              <a:t>çin</a:t>
            </a:r>
            <a:r>
              <a:rPr lang="tr-TR" sz="2400" b="1" dirty="0" smtClean="0">
                <a:solidFill>
                  <a:srgbClr val="C00000"/>
                </a:solidFill>
              </a:rPr>
              <a:t> tuzu olarak bilinir.</a:t>
            </a:r>
            <a:endParaRPr lang="tr-TR" sz="2400" b="1" dirty="0">
              <a:solidFill>
                <a:srgbClr val="C00000"/>
              </a:solidFill>
            </a:endParaRPr>
          </a:p>
        </p:txBody>
      </p:sp>
      <p:sp>
        <p:nvSpPr>
          <p:cNvPr id="6" name="5 Metin kutusu"/>
          <p:cNvSpPr txBox="1"/>
          <p:nvPr/>
        </p:nvSpPr>
        <p:spPr>
          <a:xfrm>
            <a:off x="539552" y="2492896"/>
            <a:ext cx="7776864" cy="830997"/>
          </a:xfrm>
          <a:prstGeom prst="rect">
            <a:avLst/>
          </a:prstGeom>
          <a:noFill/>
        </p:spPr>
        <p:txBody>
          <a:bodyPr wrap="square" rtlCol="0">
            <a:spAutoFit/>
          </a:bodyPr>
          <a:lstStyle/>
          <a:p>
            <a:r>
              <a:rPr lang="tr-TR" sz="2400" b="1" dirty="0" smtClean="0">
                <a:solidFill>
                  <a:srgbClr val="C00000"/>
                </a:solidFill>
              </a:rPr>
              <a:t>ADI  kuralları gereğince kullanıldığı taktirde kanıtlanmış bir zararı yoktur. ( 1 kg da 10 gram ) </a:t>
            </a:r>
            <a:endParaRPr lang="tr-TR" sz="2400" b="1" dirty="0">
              <a:solidFill>
                <a:srgbClr val="C00000"/>
              </a:solidFill>
            </a:endParaRPr>
          </a:p>
        </p:txBody>
      </p:sp>
      <p:sp>
        <p:nvSpPr>
          <p:cNvPr id="9" name="8 Metin kutusu"/>
          <p:cNvSpPr txBox="1"/>
          <p:nvPr/>
        </p:nvSpPr>
        <p:spPr>
          <a:xfrm>
            <a:off x="467544" y="4005064"/>
            <a:ext cx="8352928" cy="954107"/>
          </a:xfrm>
          <a:prstGeom prst="rect">
            <a:avLst/>
          </a:prstGeom>
          <a:noFill/>
        </p:spPr>
        <p:txBody>
          <a:bodyPr wrap="square" rtlCol="0">
            <a:spAutoFit/>
          </a:bodyPr>
          <a:lstStyle/>
          <a:p>
            <a:r>
              <a:rPr lang="tr-TR" sz="2800" b="1" dirty="0" smtClean="0">
                <a:solidFill>
                  <a:srgbClr val="C00000"/>
                </a:solidFill>
              </a:rPr>
              <a:t>Herhangi bir tadı olmadığı halde katıldığı üründe arzu edilebilir bir tat oluşturmaktadır.</a:t>
            </a:r>
            <a:endParaRPr lang="tr-TR" sz="2800" b="1" dirty="0">
              <a:solidFill>
                <a:srgbClr val="C00000"/>
              </a:solidFill>
            </a:endParaRPr>
          </a:p>
        </p:txBody>
      </p:sp>
      <p:sp>
        <p:nvSpPr>
          <p:cNvPr id="10" name="9 Bulut"/>
          <p:cNvSpPr/>
          <p:nvPr/>
        </p:nvSpPr>
        <p:spPr>
          <a:xfrm>
            <a:off x="1259632" y="260648"/>
            <a:ext cx="6984776" cy="1368152"/>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smtClean="0">
                <a:solidFill>
                  <a:schemeClr val="tx1">
                    <a:lumMod val="95000"/>
                    <a:lumOff val="5000"/>
                  </a:schemeClr>
                </a:solidFill>
              </a:rPr>
              <a:t>MSG (</a:t>
            </a:r>
            <a:r>
              <a:rPr lang="tr-TR" sz="2400" b="1" dirty="0" err="1" smtClean="0">
                <a:solidFill>
                  <a:schemeClr val="tx1">
                    <a:lumMod val="95000"/>
                    <a:lumOff val="5000"/>
                  </a:schemeClr>
                </a:solidFill>
              </a:rPr>
              <a:t>Monosodyum</a:t>
            </a:r>
            <a:r>
              <a:rPr lang="tr-TR" sz="2400" b="1" dirty="0" smtClean="0">
                <a:solidFill>
                  <a:schemeClr val="tx1">
                    <a:lumMod val="95000"/>
                    <a:lumOff val="5000"/>
                  </a:schemeClr>
                </a:solidFill>
              </a:rPr>
              <a:t> </a:t>
            </a:r>
            <a:r>
              <a:rPr lang="tr-TR" sz="2400" b="1" dirty="0" err="1" smtClean="0">
                <a:solidFill>
                  <a:schemeClr val="tx1">
                    <a:lumMod val="95000"/>
                    <a:lumOff val="5000"/>
                  </a:schemeClr>
                </a:solidFill>
              </a:rPr>
              <a:t>glutamat</a:t>
            </a:r>
            <a:r>
              <a:rPr lang="tr-TR" sz="2400" b="1" dirty="0" smtClean="0">
                <a:solidFill>
                  <a:schemeClr val="tx1">
                    <a:lumMod val="95000"/>
                    <a:lumOff val="5000"/>
                  </a:schemeClr>
                </a:solidFill>
              </a:rPr>
              <a:t>)</a:t>
            </a:r>
            <a:endParaRPr lang="tr-TR" sz="2400" b="1" dirty="0">
              <a:solidFill>
                <a:schemeClr val="tx1">
                  <a:lumMod val="95000"/>
                  <a:lumOff val="5000"/>
                </a:schemeClr>
              </a:solidFill>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Resim" descr="ÇMN.jpg"/>
          <p:cNvPicPr>
            <a:picLocks noChangeAspect="1"/>
          </p:cNvPicPr>
          <p:nvPr/>
        </p:nvPicPr>
        <p:blipFill>
          <a:blip r:embed="rId2" cstate="print"/>
          <a:stretch>
            <a:fillRect/>
          </a:stretch>
        </p:blipFill>
        <p:spPr>
          <a:xfrm>
            <a:off x="0" y="0"/>
            <a:ext cx="9144000" cy="6858000"/>
          </a:xfrm>
          <a:prstGeom prst="rect">
            <a:avLst/>
          </a:prstGeom>
        </p:spPr>
      </p:pic>
      <p:sp>
        <p:nvSpPr>
          <p:cNvPr id="5" name="4 Bulut"/>
          <p:cNvSpPr/>
          <p:nvPr/>
        </p:nvSpPr>
        <p:spPr>
          <a:xfrm>
            <a:off x="1835696" y="188640"/>
            <a:ext cx="4680520" cy="1368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i="1" dirty="0" smtClean="0">
                <a:latin typeface="BatangChe" pitchFamily="49" charset="-127"/>
                <a:ea typeface="BatangChe" pitchFamily="49" charset="-127"/>
              </a:rPr>
              <a:t>BAHARAT(ÇEMEN)</a:t>
            </a:r>
            <a:endParaRPr lang="tr-TR" sz="2800" i="1" dirty="0">
              <a:latin typeface="BatangChe" pitchFamily="49" charset="-127"/>
              <a:ea typeface="BatangChe" pitchFamily="49" charset="-127"/>
            </a:endParaRPr>
          </a:p>
        </p:txBody>
      </p:sp>
      <p:sp>
        <p:nvSpPr>
          <p:cNvPr id="6" name="5 Metin kutusu"/>
          <p:cNvSpPr txBox="1"/>
          <p:nvPr/>
        </p:nvSpPr>
        <p:spPr>
          <a:xfrm>
            <a:off x="1259632" y="2348880"/>
            <a:ext cx="7200800" cy="400110"/>
          </a:xfrm>
          <a:prstGeom prst="rect">
            <a:avLst/>
          </a:prstGeom>
          <a:noFill/>
        </p:spPr>
        <p:txBody>
          <a:bodyPr wrap="square" rtlCol="0">
            <a:spAutoFit/>
          </a:bodyPr>
          <a:lstStyle/>
          <a:p>
            <a:r>
              <a:rPr lang="tr-TR" sz="2000" b="1" i="1" dirty="0" smtClean="0">
                <a:solidFill>
                  <a:schemeClr val="bg1"/>
                </a:solidFill>
                <a:latin typeface="Copperplate Gothic Bold" pitchFamily="34" charset="0"/>
              </a:rPr>
              <a:t>KARABİBER</a:t>
            </a:r>
            <a:endParaRPr lang="tr-TR" sz="2000" b="1" i="1" dirty="0">
              <a:solidFill>
                <a:schemeClr val="bg1"/>
              </a:solidFill>
              <a:latin typeface="Copperplate Gothic Bold" pitchFamily="34" charset="0"/>
            </a:endParaRPr>
          </a:p>
        </p:txBody>
      </p:sp>
      <p:sp>
        <p:nvSpPr>
          <p:cNvPr id="7" name="6 Metin kutusu"/>
          <p:cNvSpPr txBox="1"/>
          <p:nvPr/>
        </p:nvSpPr>
        <p:spPr>
          <a:xfrm>
            <a:off x="1259632" y="2780928"/>
            <a:ext cx="3456384" cy="400110"/>
          </a:xfrm>
          <a:prstGeom prst="rect">
            <a:avLst/>
          </a:prstGeom>
          <a:noFill/>
        </p:spPr>
        <p:txBody>
          <a:bodyPr wrap="square" rtlCol="0">
            <a:spAutoFit/>
          </a:bodyPr>
          <a:lstStyle/>
          <a:p>
            <a:r>
              <a:rPr lang="tr-TR" sz="2000" b="1" i="1" dirty="0" smtClean="0">
                <a:solidFill>
                  <a:schemeClr val="bg1"/>
                </a:solidFill>
                <a:latin typeface="Copperplate Gothic Bold" pitchFamily="34" charset="0"/>
              </a:rPr>
              <a:t>KIRMIZI TOZ BİBER</a:t>
            </a:r>
            <a:endParaRPr lang="tr-TR" sz="2000" b="1" i="1" dirty="0">
              <a:solidFill>
                <a:schemeClr val="bg1"/>
              </a:solidFill>
              <a:latin typeface="Copperplate Gothic Bold" pitchFamily="34" charset="0"/>
            </a:endParaRPr>
          </a:p>
        </p:txBody>
      </p:sp>
      <p:sp>
        <p:nvSpPr>
          <p:cNvPr id="8" name="7 Metin kutusu"/>
          <p:cNvSpPr txBox="1"/>
          <p:nvPr/>
        </p:nvSpPr>
        <p:spPr>
          <a:xfrm>
            <a:off x="1259632" y="1916832"/>
            <a:ext cx="2232248" cy="400110"/>
          </a:xfrm>
          <a:prstGeom prst="rect">
            <a:avLst/>
          </a:prstGeom>
          <a:noFill/>
        </p:spPr>
        <p:txBody>
          <a:bodyPr wrap="square" rtlCol="0">
            <a:spAutoFit/>
          </a:bodyPr>
          <a:lstStyle/>
          <a:p>
            <a:r>
              <a:rPr lang="tr-TR" sz="2000" b="1" i="1" dirty="0" smtClean="0">
                <a:solidFill>
                  <a:schemeClr val="bg1"/>
                </a:solidFill>
                <a:latin typeface="Copperplate Gothic Bold" pitchFamily="34" charset="0"/>
              </a:rPr>
              <a:t>ÇEMEN UNU </a:t>
            </a:r>
            <a:endParaRPr lang="tr-TR" sz="2000" b="1" i="1" dirty="0">
              <a:solidFill>
                <a:schemeClr val="bg1"/>
              </a:solidFill>
              <a:latin typeface="Copperplate Gothic Bold" pitchFamily="34" charset="0"/>
            </a:endParaRPr>
          </a:p>
        </p:txBody>
      </p:sp>
      <p:sp>
        <p:nvSpPr>
          <p:cNvPr id="9" name="8 Metin kutusu"/>
          <p:cNvSpPr txBox="1"/>
          <p:nvPr/>
        </p:nvSpPr>
        <p:spPr>
          <a:xfrm>
            <a:off x="1259632" y="3717032"/>
            <a:ext cx="2088232" cy="400110"/>
          </a:xfrm>
          <a:prstGeom prst="rect">
            <a:avLst/>
          </a:prstGeom>
          <a:noFill/>
        </p:spPr>
        <p:txBody>
          <a:bodyPr wrap="square" rtlCol="0">
            <a:spAutoFit/>
          </a:bodyPr>
          <a:lstStyle/>
          <a:p>
            <a:r>
              <a:rPr lang="tr-TR" sz="2000" b="1" i="1" dirty="0" smtClean="0">
                <a:solidFill>
                  <a:schemeClr val="bg1"/>
                </a:solidFill>
                <a:latin typeface="Copperplate Gothic Bold" pitchFamily="34" charset="0"/>
              </a:rPr>
              <a:t>YENİBAHAR </a:t>
            </a:r>
            <a:endParaRPr lang="tr-TR" sz="2000" b="1" i="1" dirty="0">
              <a:solidFill>
                <a:schemeClr val="bg1"/>
              </a:solidFill>
              <a:latin typeface="Copperplate Gothic Bold" pitchFamily="34" charset="0"/>
            </a:endParaRPr>
          </a:p>
        </p:txBody>
      </p:sp>
      <p:sp>
        <p:nvSpPr>
          <p:cNvPr id="11" name="10 Metin kutusu"/>
          <p:cNvSpPr txBox="1"/>
          <p:nvPr/>
        </p:nvSpPr>
        <p:spPr>
          <a:xfrm>
            <a:off x="1259632" y="4149080"/>
            <a:ext cx="1728192" cy="400110"/>
          </a:xfrm>
          <a:prstGeom prst="rect">
            <a:avLst/>
          </a:prstGeom>
          <a:noFill/>
        </p:spPr>
        <p:txBody>
          <a:bodyPr wrap="square" rtlCol="0">
            <a:spAutoFit/>
          </a:bodyPr>
          <a:lstStyle/>
          <a:p>
            <a:r>
              <a:rPr lang="tr-TR" sz="2000" b="1" i="1" dirty="0" smtClean="0">
                <a:solidFill>
                  <a:schemeClr val="bg1"/>
                </a:solidFill>
                <a:latin typeface="Copperplate Gothic Bold" pitchFamily="34" charset="0"/>
              </a:rPr>
              <a:t>TUZ</a:t>
            </a:r>
            <a:endParaRPr lang="tr-TR" sz="2000" b="1" i="1" dirty="0">
              <a:solidFill>
                <a:schemeClr val="bg1"/>
              </a:solidFill>
              <a:latin typeface="Copperplate Gothic Bold" pitchFamily="34" charset="0"/>
            </a:endParaRPr>
          </a:p>
        </p:txBody>
      </p:sp>
      <p:sp>
        <p:nvSpPr>
          <p:cNvPr id="12" name="11 Metin kutusu"/>
          <p:cNvSpPr txBox="1"/>
          <p:nvPr/>
        </p:nvSpPr>
        <p:spPr>
          <a:xfrm>
            <a:off x="1259632" y="3212976"/>
            <a:ext cx="1728192" cy="400110"/>
          </a:xfrm>
          <a:prstGeom prst="rect">
            <a:avLst/>
          </a:prstGeom>
          <a:noFill/>
        </p:spPr>
        <p:txBody>
          <a:bodyPr wrap="square" rtlCol="0">
            <a:spAutoFit/>
          </a:bodyPr>
          <a:lstStyle/>
          <a:p>
            <a:r>
              <a:rPr lang="tr-TR" sz="2000" b="1" i="1" dirty="0" smtClean="0">
                <a:solidFill>
                  <a:schemeClr val="bg1"/>
                </a:solidFill>
                <a:latin typeface="Copperplate Gothic Bold" pitchFamily="34" charset="0"/>
              </a:rPr>
              <a:t>KİMYON</a:t>
            </a:r>
            <a:endParaRPr lang="tr-TR" sz="2000" b="1" i="1" dirty="0">
              <a:solidFill>
                <a:schemeClr val="bg1"/>
              </a:solidFill>
              <a:latin typeface="Copperplate Gothic Bold" pitchFamily="34" charset="0"/>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CİPS RESMİ.jpg"/>
          <p:cNvPicPr>
            <a:picLocks noChangeAspect="1"/>
          </p:cNvPicPr>
          <p:nvPr/>
        </p:nvPicPr>
        <p:blipFill>
          <a:blip r:embed="rId2" cstate="print"/>
          <a:stretch>
            <a:fillRect/>
          </a:stretch>
        </p:blipFill>
        <p:spPr>
          <a:xfrm>
            <a:off x="1" y="0"/>
            <a:ext cx="9144000" cy="6858000"/>
          </a:xfrm>
          <a:prstGeom prst="rect">
            <a:avLst/>
          </a:prstGeom>
        </p:spPr>
      </p:pic>
      <p:sp>
        <p:nvSpPr>
          <p:cNvPr id="2" name="Başlık 1"/>
          <p:cNvSpPr>
            <a:spLocks noGrp="1"/>
          </p:cNvSpPr>
          <p:nvPr>
            <p:ph type="title"/>
          </p:nvPr>
        </p:nvSpPr>
        <p:spPr>
          <a:xfrm>
            <a:off x="323528" y="3068960"/>
            <a:ext cx="8229600" cy="1143000"/>
          </a:xfrm>
        </p:spPr>
        <p:txBody>
          <a:bodyPr>
            <a:normAutofit fontScale="90000"/>
          </a:bodyPr>
          <a:lstStyle/>
          <a:p>
            <a:r>
              <a:rPr lang="tr-TR" b="1" dirty="0" smtClean="0">
                <a:solidFill>
                  <a:schemeClr val="tx1">
                    <a:lumMod val="95000"/>
                    <a:lumOff val="5000"/>
                  </a:schemeClr>
                </a:solidFill>
                <a:latin typeface="Algerian" pitchFamily="82" charset="0"/>
              </a:rPr>
              <a:t>Patates </a:t>
            </a:r>
            <a:r>
              <a:rPr lang="tr-TR" b="1" dirty="0" err="1" smtClean="0">
                <a:solidFill>
                  <a:schemeClr val="tx1">
                    <a:lumMod val="95000"/>
                    <a:lumOff val="5000"/>
                  </a:schemeClr>
                </a:solidFill>
                <a:latin typeface="Algerian" pitchFamily="82" charset="0"/>
              </a:rPr>
              <a:t>Cİpsi</a:t>
            </a:r>
            <a:r>
              <a:rPr lang="tr-TR" b="1" dirty="0" smtClean="0">
                <a:solidFill>
                  <a:schemeClr val="tx1">
                    <a:lumMod val="95000"/>
                    <a:lumOff val="5000"/>
                  </a:schemeClr>
                </a:solidFill>
                <a:latin typeface="Algerian" pitchFamily="82" charset="0"/>
              </a:rPr>
              <a:t> Yapım </a:t>
            </a:r>
            <a:r>
              <a:rPr lang="tr-TR" b="1" dirty="0" err="1" smtClean="0">
                <a:solidFill>
                  <a:schemeClr val="tx1">
                    <a:lumMod val="95000"/>
                    <a:lumOff val="5000"/>
                  </a:schemeClr>
                </a:solidFill>
                <a:latin typeface="Algerian" pitchFamily="82" charset="0"/>
              </a:rPr>
              <a:t>İŞlemlerİ</a:t>
            </a:r>
            <a:endParaRPr lang="tr-TR" b="1" dirty="0">
              <a:solidFill>
                <a:schemeClr val="tx1">
                  <a:lumMod val="95000"/>
                  <a:lumOff val="5000"/>
                </a:schemeClr>
              </a:solidFill>
              <a:latin typeface="Algerian" pitchFamily="82" charset="0"/>
            </a:endParaRPr>
          </a:p>
        </p:txBody>
      </p:sp>
    </p:spTree>
    <p:extLst>
      <p:ext uri="{BB962C8B-B14F-4D97-AF65-F5344CB8AC3E}">
        <p14:creationId xmlns="" xmlns:p14="http://schemas.microsoft.com/office/powerpoint/2010/main" val="4046710707"/>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556793"/>
            <a:ext cx="8280920" cy="4248472"/>
          </a:xfrm>
        </p:spPr>
        <p:txBody>
          <a:bodyPr/>
          <a:lstStyle/>
          <a:p>
            <a:pPr>
              <a:buNone/>
            </a:pPr>
            <a:r>
              <a:rPr lang="tr-TR" b="1" i="1" dirty="0" smtClean="0"/>
              <a:t>    Taşıtlar yardımıyla patatesler fabrikamıza alınmaktadır.</a:t>
            </a:r>
          </a:p>
          <a:p>
            <a:pPr>
              <a:buNone/>
            </a:pPr>
            <a:r>
              <a:rPr lang="tr-TR" b="1" i="1" dirty="0" smtClean="0"/>
              <a:t>    Patatesler besleme </a:t>
            </a:r>
            <a:r>
              <a:rPr lang="tr-TR" b="1" i="1" dirty="0" err="1" smtClean="0"/>
              <a:t>bunkerine</a:t>
            </a:r>
            <a:r>
              <a:rPr lang="tr-TR" b="1" i="1" dirty="0" smtClean="0"/>
              <a:t> alınır.</a:t>
            </a:r>
          </a:p>
          <a:p>
            <a:pPr>
              <a:buNone/>
            </a:pPr>
            <a:r>
              <a:rPr lang="tr-TR" b="1" i="1" dirty="0" smtClean="0"/>
              <a:t>    </a:t>
            </a:r>
            <a:r>
              <a:rPr lang="tr-TR" b="1" i="1" dirty="0" err="1" smtClean="0"/>
              <a:t>Elevatörler’le</a:t>
            </a:r>
            <a:r>
              <a:rPr lang="tr-TR" b="1" i="1" dirty="0" smtClean="0"/>
              <a:t> patateslerimiz yıkama ünitesine geçmektedir.</a:t>
            </a:r>
          </a:p>
          <a:p>
            <a:endParaRPr lang="tr-TR" b="1" i="1" dirty="0"/>
          </a:p>
        </p:txBody>
      </p:sp>
      <p:sp>
        <p:nvSpPr>
          <p:cNvPr id="4" name="3 Aşağı Bükülmüş Şerit"/>
          <p:cNvSpPr/>
          <p:nvPr/>
        </p:nvSpPr>
        <p:spPr>
          <a:xfrm>
            <a:off x="971600" y="260648"/>
            <a:ext cx="7488832"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Hammadde Alımı</a:t>
            </a:r>
            <a:endParaRPr lang="tr-TR" sz="2800" dirty="0"/>
          </a:p>
        </p:txBody>
      </p:sp>
      <p:sp>
        <p:nvSpPr>
          <p:cNvPr id="5" name="4 4-Nokta Yıldız"/>
          <p:cNvSpPr/>
          <p:nvPr/>
        </p:nvSpPr>
        <p:spPr>
          <a:xfrm>
            <a:off x="395536" y="1772816"/>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4-Nokta Yıldız"/>
          <p:cNvSpPr/>
          <p:nvPr/>
        </p:nvSpPr>
        <p:spPr>
          <a:xfrm>
            <a:off x="395536" y="2780928"/>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4-Nokta Yıldız"/>
          <p:cNvSpPr/>
          <p:nvPr/>
        </p:nvSpPr>
        <p:spPr>
          <a:xfrm>
            <a:off x="395536" y="3356992"/>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0"/>
            <a:ext cx="8219256" cy="5904656"/>
          </a:xfrm>
        </p:spPr>
        <p:txBody>
          <a:bodyPr/>
          <a:lstStyle/>
          <a:p>
            <a:pPr>
              <a:buNone/>
            </a:pPr>
            <a:r>
              <a:rPr lang="tr-TR" dirty="0" smtClean="0"/>
              <a:t>   Yıkama ünitesine giren patatesler su ile birlikte taş,toprak gibi kaba kirlerden arınmakta ve patatesler temiz bir şekilde soyulacak hale gelmektedir.</a:t>
            </a:r>
            <a:endParaRPr lang="tr-TR" dirty="0"/>
          </a:p>
        </p:txBody>
      </p:sp>
      <p:pic>
        <p:nvPicPr>
          <p:cNvPr id="5" name="4 Resim" descr="Patates cipsi nasıl üretiliyo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221088"/>
            <a:ext cx="5904656" cy="2232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Aşağı Bükülmüş Şerit"/>
          <p:cNvSpPr/>
          <p:nvPr/>
        </p:nvSpPr>
        <p:spPr>
          <a:xfrm>
            <a:off x="251520" y="260648"/>
            <a:ext cx="8136904"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Taş,Toprak Ayırma ve Yıkama Ünitesi</a:t>
            </a:r>
            <a:endParaRPr lang="tr-TR" sz="2800" dirty="0"/>
          </a:p>
        </p:txBody>
      </p:sp>
      <p:sp>
        <p:nvSpPr>
          <p:cNvPr id="7" name="6 4-Nokta Yıldız"/>
          <p:cNvSpPr/>
          <p:nvPr/>
        </p:nvSpPr>
        <p:spPr>
          <a:xfrm>
            <a:off x="395536" y="1772816"/>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132856"/>
            <a:ext cx="8229600" cy="2304256"/>
          </a:xfrm>
        </p:spPr>
        <p:txBody>
          <a:bodyPr>
            <a:normAutofit/>
          </a:bodyPr>
          <a:lstStyle/>
          <a:p>
            <a:r>
              <a:rPr lang="tr-TR" sz="4800" b="1" dirty="0" smtClean="0">
                <a:latin typeface="Algerian" pitchFamily="82" charset="0"/>
              </a:rPr>
              <a:t>FABRİKAMIZIN BAZI GENEL BİLGİLERİ</a:t>
            </a:r>
            <a:endParaRPr lang="tr-TR" sz="4800" b="1" dirty="0">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412776"/>
            <a:ext cx="8075240" cy="4713387"/>
          </a:xfrm>
        </p:spPr>
        <p:txBody>
          <a:bodyPr/>
          <a:lstStyle/>
          <a:p>
            <a:pPr>
              <a:buNone/>
            </a:pPr>
            <a:r>
              <a:rPr lang="tr-TR" dirty="0" smtClean="0"/>
              <a:t>    Soyma ünitesinde patatesler kabuklarından ayrılmaktadır.</a:t>
            </a:r>
            <a:endParaRPr lang="tr-TR" dirty="0"/>
          </a:p>
        </p:txBody>
      </p:sp>
      <p:pic>
        <p:nvPicPr>
          <p:cNvPr id="4" name="3 Resim" descr="Patates cipsi nasıl üretiliyo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4257" y="4376801"/>
            <a:ext cx="6448063" cy="16198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Aşağı Bükülmüş Şerit"/>
          <p:cNvSpPr/>
          <p:nvPr/>
        </p:nvSpPr>
        <p:spPr>
          <a:xfrm>
            <a:off x="467544" y="0"/>
            <a:ext cx="8136904"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Soyma Ünitesi</a:t>
            </a:r>
            <a:endParaRPr lang="tr-TR" sz="2800" dirty="0"/>
          </a:p>
        </p:txBody>
      </p:sp>
      <p:sp>
        <p:nvSpPr>
          <p:cNvPr id="6" name="5 4-Nokta Yıldız"/>
          <p:cNvSpPr/>
          <p:nvPr/>
        </p:nvSpPr>
        <p:spPr>
          <a:xfrm>
            <a:off x="539552" y="1556792"/>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556793"/>
            <a:ext cx="7992888" cy="3312368"/>
          </a:xfrm>
        </p:spPr>
        <p:txBody>
          <a:bodyPr/>
          <a:lstStyle/>
          <a:p>
            <a:pPr>
              <a:buNone/>
            </a:pPr>
            <a:r>
              <a:rPr lang="tr-TR" b="1" i="1" dirty="0" smtClean="0"/>
              <a:t>    Su püskürtmeli yıkama aşamasında kabuklarından soyulmuş patateslerde kalan kabuk parçaları püskürtmeyle uzaklaşmakta ve temiz bir hale gelmektedir.</a:t>
            </a:r>
            <a:endParaRPr lang="tr-TR" b="1" i="1" dirty="0"/>
          </a:p>
        </p:txBody>
      </p:sp>
      <p:sp>
        <p:nvSpPr>
          <p:cNvPr id="5" name="4 Aşağı Bükülmüş Şerit"/>
          <p:cNvSpPr/>
          <p:nvPr/>
        </p:nvSpPr>
        <p:spPr>
          <a:xfrm>
            <a:off x="395536" y="0"/>
            <a:ext cx="8136904"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Su Püskürtmeli Yıkama	</a:t>
            </a:r>
            <a:endParaRPr lang="tr-TR" sz="2800" dirty="0"/>
          </a:p>
        </p:txBody>
      </p:sp>
      <p:sp>
        <p:nvSpPr>
          <p:cNvPr id="4" name="3 4-Nokta Yıldız"/>
          <p:cNvSpPr/>
          <p:nvPr/>
        </p:nvSpPr>
        <p:spPr>
          <a:xfrm>
            <a:off x="539552" y="1700808"/>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484784"/>
            <a:ext cx="7931224" cy="4641379"/>
          </a:xfrm>
        </p:spPr>
        <p:txBody>
          <a:bodyPr/>
          <a:lstStyle/>
          <a:p>
            <a:pPr>
              <a:buNone/>
            </a:pPr>
            <a:r>
              <a:rPr lang="tr-TR" b="1" i="1" dirty="0" smtClean="0"/>
              <a:t>   Tuzlu suya gelen patatesler yüzdürme işlemi sırasında üretime uygun olmayan (çürük) patatesler su yüzeyinde kalmakta ve üretimden uzaklaştırılmaktadır.</a:t>
            </a:r>
            <a:endParaRPr lang="tr-TR" b="1" i="1" dirty="0"/>
          </a:p>
        </p:txBody>
      </p:sp>
      <p:sp>
        <p:nvSpPr>
          <p:cNvPr id="4" name="3 Aşağı Bükülmüş Şerit"/>
          <p:cNvSpPr/>
          <p:nvPr/>
        </p:nvSpPr>
        <p:spPr>
          <a:xfrm>
            <a:off x="827584" y="260648"/>
            <a:ext cx="7488832"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Tuzlu Suda Yüzdürme</a:t>
            </a:r>
            <a:endParaRPr lang="tr-TR" sz="2800" dirty="0"/>
          </a:p>
        </p:txBody>
      </p:sp>
      <p:sp>
        <p:nvSpPr>
          <p:cNvPr id="5" name="4 4-Nokta Yıldız"/>
          <p:cNvSpPr/>
          <p:nvPr/>
        </p:nvSpPr>
        <p:spPr>
          <a:xfrm>
            <a:off x="611560" y="1700808"/>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628800"/>
            <a:ext cx="7992888" cy="4133056"/>
          </a:xfrm>
        </p:spPr>
        <p:txBody>
          <a:bodyPr/>
          <a:lstStyle/>
          <a:p>
            <a:endParaRPr lang="tr-TR" b="1" i="1" dirty="0" smtClean="0"/>
          </a:p>
          <a:p>
            <a:endParaRPr lang="tr-TR" b="1" i="1" dirty="0" smtClean="0"/>
          </a:p>
          <a:p>
            <a:pPr>
              <a:buNone/>
            </a:pPr>
            <a:r>
              <a:rPr lang="tr-TR" b="1" i="1" dirty="0" smtClean="0"/>
              <a:t>   Hareketli süzgeçler üzerinde yürütülerek yıkanan ve tuzlu sudan geçirilen patateslerin  suyu süzülmektedir</a:t>
            </a:r>
            <a:endParaRPr lang="tr-TR" b="1" i="1" dirty="0"/>
          </a:p>
        </p:txBody>
      </p:sp>
      <p:sp>
        <p:nvSpPr>
          <p:cNvPr id="4" name="3 Aşağı Bükülmüş Şerit"/>
          <p:cNvSpPr/>
          <p:nvPr/>
        </p:nvSpPr>
        <p:spPr>
          <a:xfrm>
            <a:off x="683568" y="404664"/>
            <a:ext cx="7488832"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Su Süzme	</a:t>
            </a:r>
            <a:endParaRPr lang="tr-TR" sz="2800" dirty="0"/>
          </a:p>
        </p:txBody>
      </p:sp>
      <p:sp>
        <p:nvSpPr>
          <p:cNvPr id="5" name="4 4-Nokta Yıldız"/>
          <p:cNvSpPr/>
          <p:nvPr/>
        </p:nvSpPr>
        <p:spPr>
          <a:xfrm>
            <a:off x="539552" y="2924944"/>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700808"/>
            <a:ext cx="8291264" cy="4425355"/>
          </a:xfrm>
        </p:spPr>
        <p:txBody>
          <a:bodyPr/>
          <a:lstStyle/>
          <a:p>
            <a:pPr>
              <a:buNone/>
            </a:pPr>
            <a:r>
              <a:rPr lang="tr-TR" b="1" i="1" dirty="0" smtClean="0"/>
              <a:t>    Patatesler dilimleme işlemine daha uygun hale gelmesi için zımparalanır ve büyük patatesler 2 ye ayrılır.</a:t>
            </a:r>
          </a:p>
          <a:p>
            <a:endParaRPr lang="tr-TR" dirty="0" smtClean="0"/>
          </a:p>
          <a:p>
            <a:endParaRPr lang="tr-TR" dirty="0" smtClean="0"/>
          </a:p>
          <a:p>
            <a:endParaRPr lang="tr-TR" dirty="0"/>
          </a:p>
        </p:txBody>
      </p:sp>
      <p:pic>
        <p:nvPicPr>
          <p:cNvPr id="4" name="3 Resim" descr="Patates cipsi nasıl üretiliyo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645024"/>
            <a:ext cx="6336704" cy="2304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Aşağı Bükülmüş Şerit"/>
          <p:cNvSpPr/>
          <p:nvPr/>
        </p:nvSpPr>
        <p:spPr>
          <a:xfrm>
            <a:off x="827584" y="332656"/>
            <a:ext cx="7488832"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Zımparalama ve Kesme</a:t>
            </a:r>
            <a:endParaRPr lang="tr-TR" sz="2800" dirty="0"/>
          </a:p>
        </p:txBody>
      </p:sp>
      <p:sp>
        <p:nvSpPr>
          <p:cNvPr id="6" name="5 4-Nokta Yıldız"/>
          <p:cNvSpPr/>
          <p:nvPr/>
        </p:nvSpPr>
        <p:spPr>
          <a:xfrm>
            <a:off x="395536" y="1844824"/>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115616" y="1412776"/>
            <a:ext cx="7056784" cy="369332"/>
          </a:xfrm>
          <a:prstGeom prst="rect">
            <a:avLst/>
          </a:prstGeom>
          <a:noFill/>
        </p:spPr>
        <p:txBody>
          <a:bodyPr wrap="square" rtlCol="0">
            <a:spAutoFit/>
          </a:bodyPr>
          <a:lstStyle/>
          <a:p>
            <a:endParaRPr lang="tr-TR" dirty="0"/>
          </a:p>
        </p:txBody>
      </p:sp>
      <p:pic>
        <p:nvPicPr>
          <p:cNvPr id="7" name="6 Resim" descr="Patates cipsi nasıl üretiliyo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4005064"/>
            <a:ext cx="6624736" cy="1944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7 Aşağı Bükülmüş Şerit"/>
          <p:cNvSpPr/>
          <p:nvPr/>
        </p:nvSpPr>
        <p:spPr>
          <a:xfrm>
            <a:off x="755576" y="332656"/>
            <a:ext cx="6984776"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Dilimleme</a:t>
            </a:r>
            <a:endParaRPr lang="tr-TR" sz="2800" dirty="0"/>
          </a:p>
        </p:txBody>
      </p:sp>
      <p:sp>
        <p:nvSpPr>
          <p:cNvPr id="9" name="8 Metin kutusu"/>
          <p:cNvSpPr txBox="1"/>
          <p:nvPr/>
        </p:nvSpPr>
        <p:spPr>
          <a:xfrm>
            <a:off x="1115616" y="1988840"/>
            <a:ext cx="6048672" cy="1384995"/>
          </a:xfrm>
          <a:prstGeom prst="rect">
            <a:avLst/>
          </a:prstGeom>
          <a:noFill/>
        </p:spPr>
        <p:txBody>
          <a:bodyPr wrap="square" rtlCol="0">
            <a:spAutoFit/>
          </a:bodyPr>
          <a:lstStyle/>
          <a:p>
            <a:r>
              <a:rPr lang="tr-TR" sz="2800" b="1" i="1" dirty="0" smtClean="0"/>
              <a:t> Patatesler bu aşamada zar inceliğinde (0.3mm)dilimlenir. </a:t>
            </a:r>
          </a:p>
          <a:p>
            <a:endParaRPr lang="tr-TR" sz="2800" b="1" i="1" dirty="0"/>
          </a:p>
        </p:txBody>
      </p:sp>
      <p:sp>
        <p:nvSpPr>
          <p:cNvPr id="10" name="9 4-Nokta Yıldız"/>
          <p:cNvSpPr/>
          <p:nvPr/>
        </p:nvSpPr>
        <p:spPr>
          <a:xfrm>
            <a:off x="827584" y="2060848"/>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556792"/>
            <a:ext cx="8075240" cy="4886003"/>
          </a:xfrm>
        </p:spPr>
        <p:txBody>
          <a:bodyPr/>
          <a:lstStyle/>
          <a:p>
            <a:pPr>
              <a:buNone/>
            </a:pPr>
            <a:r>
              <a:rPr lang="tr-TR" b="1" i="1" dirty="0" smtClean="0">
                <a:solidFill>
                  <a:schemeClr val="tx2">
                    <a:lumMod val="10000"/>
                  </a:schemeClr>
                </a:solidFill>
              </a:rPr>
              <a:t>    Bu işlemde dilimlenmiş patatesler ısıtıcı panellerden geçirilerek kurumaları sağlanır.</a:t>
            </a:r>
          </a:p>
          <a:p>
            <a:endParaRPr lang="tr-TR" dirty="0"/>
          </a:p>
        </p:txBody>
      </p:sp>
      <p:pic>
        <p:nvPicPr>
          <p:cNvPr id="4" name="3 Resim" descr="Patates cipsi nasıl üretiliyo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789040"/>
            <a:ext cx="6336704" cy="20162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Aşağı Bükülmüş Şerit"/>
          <p:cNvSpPr/>
          <p:nvPr/>
        </p:nvSpPr>
        <p:spPr>
          <a:xfrm>
            <a:off x="971600" y="332656"/>
            <a:ext cx="6984776"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Kurutma</a:t>
            </a:r>
            <a:endParaRPr lang="tr-TR" sz="2800" dirty="0"/>
          </a:p>
        </p:txBody>
      </p:sp>
      <p:sp>
        <p:nvSpPr>
          <p:cNvPr id="6" name="5 4-Nokta Yıldız"/>
          <p:cNvSpPr/>
          <p:nvPr/>
        </p:nvSpPr>
        <p:spPr>
          <a:xfrm>
            <a:off x="611560" y="1700808"/>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19256" cy="4857403"/>
          </a:xfrm>
        </p:spPr>
        <p:txBody>
          <a:bodyPr/>
          <a:lstStyle/>
          <a:p>
            <a:pPr>
              <a:buNone/>
            </a:pPr>
            <a:r>
              <a:rPr lang="tr-TR" b="1" dirty="0" smtClean="0">
                <a:solidFill>
                  <a:schemeClr val="tx2">
                    <a:lumMod val="10000"/>
                  </a:schemeClr>
                </a:solidFill>
              </a:rPr>
              <a:t>    Kızartma bölümü 180 °C kaynamakta olan </a:t>
            </a:r>
            <a:r>
              <a:rPr lang="tr-TR" b="1" dirty="0" err="1" smtClean="0">
                <a:solidFill>
                  <a:schemeClr val="tx2">
                    <a:lumMod val="10000"/>
                  </a:schemeClr>
                </a:solidFill>
              </a:rPr>
              <a:t>palm</a:t>
            </a:r>
            <a:r>
              <a:rPr lang="tr-TR" b="1" dirty="0" smtClean="0">
                <a:solidFill>
                  <a:schemeClr val="tx2">
                    <a:lumMod val="10000"/>
                  </a:schemeClr>
                </a:solidFill>
              </a:rPr>
              <a:t> yağı içerir. </a:t>
            </a:r>
          </a:p>
          <a:p>
            <a:pPr>
              <a:buNone/>
            </a:pPr>
            <a:r>
              <a:rPr lang="tr-TR" b="1" dirty="0" smtClean="0">
                <a:solidFill>
                  <a:schemeClr val="tx2">
                    <a:lumMod val="10000"/>
                  </a:schemeClr>
                </a:solidFill>
              </a:rPr>
              <a:t>    Yaklaşık  1 dakika sonra patates dilimleri, patates cipsine dönüşmüş olur.</a:t>
            </a:r>
          </a:p>
          <a:p>
            <a:pPr>
              <a:buNone/>
            </a:pPr>
            <a:r>
              <a:rPr lang="tr-TR" b="1" dirty="0" smtClean="0">
                <a:solidFill>
                  <a:schemeClr val="tx2">
                    <a:lumMod val="10000"/>
                  </a:schemeClr>
                </a:solidFill>
              </a:rPr>
              <a:t>    Kızarmış dilimler kızartma bölümünden çıkarken, yağları da süzülür.</a:t>
            </a:r>
          </a:p>
          <a:p>
            <a:endParaRPr lang="tr-TR" b="1" dirty="0"/>
          </a:p>
        </p:txBody>
      </p:sp>
      <p:sp>
        <p:nvSpPr>
          <p:cNvPr id="5" name="4 Aşağı Bükülmüş Şerit"/>
          <p:cNvSpPr/>
          <p:nvPr/>
        </p:nvSpPr>
        <p:spPr>
          <a:xfrm>
            <a:off x="827584" y="0"/>
            <a:ext cx="6984776"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Kızartma ve Süzme</a:t>
            </a:r>
            <a:endParaRPr lang="tr-TR" sz="2800" dirty="0"/>
          </a:p>
        </p:txBody>
      </p:sp>
      <p:sp>
        <p:nvSpPr>
          <p:cNvPr id="4" name="3 4-Nokta Yıldız"/>
          <p:cNvSpPr/>
          <p:nvPr/>
        </p:nvSpPr>
        <p:spPr>
          <a:xfrm>
            <a:off x="467544" y="1412776"/>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4-Nokta Yıldız"/>
          <p:cNvSpPr/>
          <p:nvPr/>
        </p:nvSpPr>
        <p:spPr>
          <a:xfrm>
            <a:off x="467544" y="2492896"/>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4-Nokta Yıldız"/>
          <p:cNvSpPr/>
          <p:nvPr/>
        </p:nvSpPr>
        <p:spPr>
          <a:xfrm>
            <a:off x="467544" y="3573016"/>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8157592" cy="5534075"/>
          </a:xfrm>
        </p:spPr>
        <p:txBody>
          <a:bodyPr/>
          <a:lstStyle/>
          <a:p>
            <a:pPr>
              <a:buNone/>
            </a:pPr>
            <a:r>
              <a:rPr lang="tr-TR" b="1" dirty="0" smtClean="0"/>
              <a:t>    Bu işlemde, kararmış cipsleri uzaklaştırmak  için  otomatik seçme kullanılır.</a:t>
            </a:r>
            <a:endParaRPr lang="tr-TR" b="1" dirty="0"/>
          </a:p>
        </p:txBody>
      </p:sp>
      <p:pic>
        <p:nvPicPr>
          <p:cNvPr id="4" name="3 Resim" descr="Patates cipsi nasıl üretiliyo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077072"/>
            <a:ext cx="6336704" cy="23593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Aşağı Bükülmüş Şerit"/>
          <p:cNvSpPr/>
          <p:nvPr/>
        </p:nvSpPr>
        <p:spPr>
          <a:xfrm>
            <a:off x="827584" y="332656"/>
            <a:ext cx="6984776"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Otomatik Seçme	</a:t>
            </a:r>
            <a:endParaRPr lang="tr-TR" sz="2800" dirty="0"/>
          </a:p>
        </p:txBody>
      </p:sp>
      <p:sp>
        <p:nvSpPr>
          <p:cNvPr id="5" name="4 4-Nokta Yıldız"/>
          <p:cNvSpPr/>
          <p:nvPr/>
        </p:nvSpPr>
        <p:spPr>
          <a:xfrm>
            <a:off x="683568" y="1628800"/>
            <a:ext cx="216024"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şağı Bükülmüş Şerit"/>
          <p:cNvSpPr/>
          <p:nvPr/>
        </p:nvSpPr>
        <p:spPr>
          <a:xfrm>
            <a:off x="827584" y="260648"/>
            <a:ext cx="6984776"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Aroma (Tuz Banyosu)</a:t>
            </a:r>
            <a:endParaRPr lang="tr-TR" sz="2800" dirty="0"/>
          </a:p>
        </p:txBody>
      </p:sp>
      <p:sp>
        <p:nvSpPr>
          <p:cNvPr id="6" name="5 Metin kutusu"/>
          <p:cNvSpPr txBox="1"/>
          <p:nvPr/>
        </p:nvSpPr>
        <p:spPr>
          <a:xfrm>
            <a:off x="971600" y="2276872"/>
            <a:ext cx="7776864" cy="1384995"/>
          </a:xfrm>
          <a:prstGeom prst="rect">
            <a:avLst/>
          </a:prstGeom>
          <a:noFill/>
        </p:spPr>
        <p:txBody>
          <a:bodyPr wrap="square" rtlCol="0">
            <a:spAutoFit/>
          </a:bodyPr>
          <a:lstStyle/>
          <a:p>
            <a:r>
              <a:rPr lang="tr-TR" sz="2800" b="1" i="1" dirty="0" smtClean="0"/>
              <a:t> Kızarmış patatesler bu işlem sırasında istediğimiz tat ve aroma özelliklerine ulaşarak paketleme bölümüne girer.</a:t>
            </a:r>
            <a:endParaRPr lang="tr-TR" sz="2800" b="1" i="1" dirty="0"/>
          </a:p>
        </p:txBody>
      </p:sp>
      <p:sp>
        <p:nvSpPr>
          <p:cNvPr id="8" name="7 4-Nokta Yıldız"/>
          <p:cNvSpPr/>
          <p:nvPr/>
        </p:nvSpPr>
        <p:spPr>
          <a:xfrm>
            <a:off x="755576" y="2348880"/>
            <a:ext cx="288032"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1043608" y="3844205"/>
            <a:ext cx="7416824" cy="1384995"/>
          </a:xfrm>
          <a:prstGeom prst="rect">
            <a:avLst/>
          </a:prstGeom>
          <a:noFill/>
        </p:spPr>
        <p:txBody>
          <a:bodyPr wrap="square" rtlCol="0">
            <a:spAutoFit/>
          </a:bodyPr>
          <a:lstStyle/>
          <a:p>
            <a:r>
              <a:rPr lang="tr-TR" sz="2800" b="1" dirty="0" smtClean="0"/>
              <a:t>Bu işlem sanayi dilinde kaplama olarak bilinmekte olup ürünün kalitesini yakından etkilemektedir.</a:t>
            </a:r>
            <a:endParaRPr lang="tr-TR" sz="2800" b="1" dirty="0"/>
          </a:p>
        </p:txBody>
      </p:sp>
      <p:sp>
        <p:nvSpPr>
          <p:cNvPr id="10" name="9 4-Nokta Yıldız"/>
          <p:cNvSpPr/>
          <p:nvPr/>
        </p:nvSpPr>
        <p:spPr>
          <a:xfrm>
            <a:off x="755576" y="4005064"/>
            <a:ext cx="288032"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892480" cy="6453336"/>
          </a:xfrm>
        </p:spPr>
        <p:txBody>
          <a:bodyPr>
            <a:normAutofit lnSpcReduction="10000"/>
          </a:bodyPr>
          <a:lstStyle/>
          <a:p>
            <a:pPr>
              <a:buNone/>
            </a:pPr>
            <a:r>
              <a:rPr lang="tr-TR" sz="2800" b="1" dirty="0" smtClean="0">
                <a:latin typeface="Bookman Old Style" pitchFamily="18" charset="0"/>
              </a:rPr>
              <a:t>   Fabrikamızın yerleşkesi olarak Aksaray’ı seçtik.</a:t>
            </a:r>
          </a:p>
          <a:p>
            <a:pPr>
              <a:buNone/>
            </a:pPr>
            <a:r>
              <a:rPr lang="tr-TR" sz="2800" b="1" dirty="0" smtClean="0">
                <a:latin typeface="Bookman Old Style" pitchFamily="18" charset="0"/>
              </a:rPr>
              <a:t>  </a:t>
            </a:r>
          </a:p>
          <a:p>
            <a:pPr>
              <a:buNone/>
            </a:pPr>
            <a:r>
              <a:rPr lang="tr-TR" sz="2800" b="1" dirty="0" smtClean="0">
                <a:latin typeface="Bookman Old Style" pitchFamily="18" charset="0"/>
              </a:rPr>
              <a:t>   Fabrikamızda Çemen soslu patates cipsi üretimi yapmaktayız.</a:t>
            </a:r>
          </a:p>
          <a:p>
            <a:pPr>
              <a:buNone/>
            </a:pPr>
            <a:r>
              <a:rPr lang="tr-TR" sz="2800" b="1" dirty="0" smtClean="0">
                <a:latin typeface="Bookman Old Style" pitchFamily="18" charset="0"/>
              </a:rPr>
              <a:t>  </a:t>
            </a:r>
          </a:p>
          <a:p>
            <a:pPr>
              <a:buNone/>
            </a:pPr>
            <a:r>
              <a:rPr lang="tr-TR" sz="2800" b="1" dirty="0" smtClean="0">
                <a:latin typeface="Bookman Old Style" pitchFamily="18" charset="0"/>
              </a:rPr>
              <a:t>   Fabrikamızda saatte 1000kg patates işlenmektedir.</a:t>
            </a:r>
          </a:p>
          <a:p>
            <a:pPr>
              <a:buNone/>
            </a:pPr>
            <a:r>
              <a:rPr lang="tr-TR" sz="2800" b="1" dirty="0" smtClean="0">
                <a:latin typeface="Bookman Old Style" pitchFamily="18" charset="0"/>
              </a:rPr>
              <a:t>   </a:t>
            </a:r>
          </a:p>
          <a:p>
            <a:pPr>
              <a:buNone/>
            </a:pPr>
            <a:r>
              <a:rPr lang="tr-TR" sz="2800" b="1" dirty="0" smtClean="0">
                <a:latin typeface="Bookman Old Style" pitchFamily="18" charset="0"/>
              </a:rPr>
              <a:t>   Fabrikamızda günlük 8 saat üretim yapılmaktadır.</a:t>
            </a:r>
          </a:p>
          <a:p>
            <a:pPr>
              <a:buNone/>
            </a:pPr>
            <a:r>
              <a:rPr lang="tr-TR" sz="2800" b="1" dirty="0" smtClean="0">
                <a:latin typeface="Bookman Old Style" pitchFamily="18" charset="0"/>
              </a:rPr>
              <a:t>    </a:t>
            </a:r>
          </a:p>
          <a:p>
            <a:pPr>
              <a:buNone/>
            </a:pPr>
            <a:r>
              <a:rPr lang="tr-TR" sz="2800" b="1" smtClean="0">
                <a:latin typeface="Bookman Old Style" pitchFamily="18" charset="0"/>
              </a:rPr>
              <a:t>   Fabrikamız </a:t>
            </a:r>
            <a:r>
              <a:rPr lang="tr-TR" sz="2800" b="1" dirty="0" smtClean="0">
                <a:latin typeface="Bookman Old Style" pitchFamily="18" charset="0"/>
              </a:rPr>
              <a:t>yılda 313 gün faaliyet göstermektedir.</a:t>
            </a:r>
          </a:p>
          <a:p>
            <a:endParaRPr lang="tr-TR" sz="2800" b="1" dirty="0" smtClean="0">
              <a:latin typeface="Bookman Old Style" pitchFamily="18" charset="0"/>
            </a:endParaRPr>
          </a:p>
          <a:p>
            <a:endParaRPr lang="tr-TR" sz="2800" b="1" dirty="0" smtClean="0">
              <a:latin typeface="Bookman Old Style" pitchFamily="18" charset="0"/>
            </a:endParaRPr>
          </a:p>
        </p:txBody>
      </p:sp>
      <p:sp>
        <p:nvSpPr>
          <p:cNvPr id="5" name="4 5-Nokta Yıldız"/>
          <p:cNvSpPr/>
          <p:nvPr/>
        </p:nvSpPr>
        <p:spPr>
          <a:xfrm>
            <a:off x="251520" y="476672"/>
            <a:ext cx="39553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251520" y="1556792"/>
            <a:ext cx="39553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179512" y="2996952"/>
            <a:ext cx="39553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216024" y="4437112"/>
            <a:ext cx="39553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179512" y="5877272"/>
            <a:ext cx="39553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91979913"/>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2204864"/>
            <a:ext cx="7200800" cy="830997"/>
          </a:xfrm>
          <a:prstGeom prst="rect">
            <a:avLst/>
          </a:prstGeom>
          <a:noFill/>
        </p:spPr>
        <p:txBody>
          <a:bodyPr wrap="square" rtlCol="0">
            <a:spAutoFit/>
          </a:bodyPr>
          <a:lstStyle/>
          <a:p>
            <a:r>
              <a:rPr lang="tr-TR" sz="2400" b="1" i="1" dirty="0" smtClean="0"/>
              <a:t>Buraya gelen patates cipsleri paketlenerek depolara alınır.</a:t>
            </a:r>
            <a:endParaRPr lang="tr-TR" sz="2400" b="1" i="1" dirty="0"/>
          </a:p>
        </p:txBody>
      </p:sp>
      <p:sp>
        <p:nvSpPr>
          <p:cNvPr id="5" name="4 Aşağı Bükülmüş Şerit"/>
          <p:cNvSpPr/>
          <p:nvPr/>
        </p:nvSpPr>
        <p:spPr>
          <a:xfrm>
            <a:off x="1979712" y="404664"/>
            <a:ext cx="4968552"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PAKETLEME</a:t>
            </a:r>
            <a:endParaRPr lang="tr-TR" sz="3200" dirty="0"/>
          </a:p>
        </p:txBody>
      </p:sp>
      <p:sp>
        <p:nvSpPr>
          <p:cNvPr id="6" name="5 4-Nokta Yıldız"/>
          <p:cNvSpPr/>
          <p:nvPr/>
        </p:nvSpPr>
        <p:spPr>
          <a:xfrm>
            <a:off x="179512" y="2276872"/>
            <a:ext cx="323528"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Lenovo\Desktop\Ekran Alıntısı.PNG"/>
          <p:cNvPicPr>
            <a:picLocks noChangeAspect="1" noChangeArrowheads="1"/>
          </p:cNvPicPr>
          <p:nvPr/>
        </p:nvPicPr>
        <p:blipFill>
          <a:blip r:embed="rId2" cstate="print"/>
          <a:srcRect/>
          <a:stretch>
            <a:fillRect/>
          </a:stretch>
        </p:blipFill>
        <p:spPr bwMode="auto">
          <a:xfrm rot="20877984">
            <a:off x="728315" y="3831336"/>
            <a:ext cx="2650464" cy="2780928"/>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rot="21053449">
            <a:off x="3842348" y="3394208"/>
            <a:ext cx="2513205" cy="28083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4-Nokta Yıldız"/>
          <p:cNvSpPr/>
          <p:nvPr/>
        </p:nvSpPr>
        <p:spPr>
          <a:xfrm>
            <a:off x="827584" y="1772816"/>
            <a:ext cx="432048"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1259632" y="1772816"/>
            <a:ext cx="6480720" cy="400110"/>
          </a:xfrm>
          <a:prstGeom prst="rect">
            <a:avLst/>
          </a:prstGeom>
          <a:noFill/>
        </p:spPr>
        <p:txBody>
          <a:bodyPr wrap="square" rtlCol="0">
            <a:spAutoFit/>
          </a:bodyPr>
          <a:lstStyle/>
          <a:p>
            <a:r>
              <a:rPr lang="tr-TR" sz="2000" b="1" dirty="0" smtClean="0"/>
              <a:t>Ambalajlanan cipsler 50 şer 50 şer kutulara yerleştirilir.</a:t>
            </a:r>
            <a:endParaRPr lang="tr-TR" sz="2000" b="1" dirty="0"/>
          </a:p>
        </p:txBody>
      </p:sp>
      <p:sp>
        <p:nvSpPr>
          <p:cNvPr id="7" name="6 Metin kutusu"/>
          <p:cNvSpPr txBox="1"/>
          <p:nvPr/>
        </p:nvSpPr>
        <p:spPr>
          <a:xfrm>
            <a:off x="1259632" y="2492896"/>
            <a:ext cx="6264696" cy="400110"/>
          </a:xfrm>
          <a:prstGeom prst="rect">
            <a:avLst/>
          </a:prstGeom>
          <a:noFill/>
        </p:spPr>
        <p:txBody>
          <a:bodyPr wrap="square" rtlCol="0">
            <a:spAutoFit/>
          </a:bodyPr>
          <a:lstStyle/>
          <a:p>
            <a:r>
              <a:rPr lang="tr-TR" sz="2000" b="1" dirty="0" smtClean="0"/>
              <a:t>Depolamamız da yarı otomatik sistem kullanılmaktadır.</a:t>
            </a:r>
            <a:endParaRPr lang="tr-TR" sz="2000" b="1" dirty="0"/>
          </a:p>
        </p:txBody>
      </p:sp>
      <p:sp>
        <p:nvSpPr>
          <p:cNvPr id="8" name="7 4-Nokta Yıldız"/>
          <p:cNvSpPr/>
          <p:nvPr/>
        </p:nvSpPr>
        <p:spPr>
          <a:xfrm>
            <a:off x="827584" y="2420888"/>
            <a:ext cx="432048"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1259632" y="3284984"/>
            <a:ext cx="6840760" cy="400110"/>
          </a:xfrm>
          <a:prstGeom prst="rect">
            <a:avLst/>
          </a:prstGeom>
          <a:noFill/>
        </p:spPr>
        <p:txBody>
          <a:bodyPr wrap="square" rtlCol="0">
            <a:spAutoFit/>
          </a:bodyPr>
          <a:lstStyle/>
          <a:p>
            <a:r>
              <a:rPr lang="tr-TR" sz="2000" b="1" dirty="0" smtClean="0"/>
              <a:t>Depolama oda sıcaklığında olup raflı sistem kullanılmaktadır.</a:t>
            </a:r>
            <a:endParaRPr lang="tr-TR" sz="2000" b="1" dirty="0"/>
          </a:p>
        </p:txBody>
      </p:sp>
      <p:sp>
        <p:nvSpPr>
          <p:cNvPr id="10" name="9 4-Nokta Yıldız"/>
          <p:cNvSpPr/>
          <p:nvPr/>
        </p:nvSpPr>
        <p:spPr>
          <a:xfrm>
            <a:off x="827584" y="3212976"/>
            <a:ext cx="432048"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Bükülmüş Şerit"/>
          <p:cNvSpPr/>
          <p:nvPr/>
        </p:nvSpPr>
        <p:spPr>
          <a:xfrm>
            <a:off x="1619672" y="260648"/>
            <a:ext cx="4968552" cy="1008112"/>
          </a:xfrm>
          <a:prstGeom prst="ellipseRibbon">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DEPOLAMA</a:t>
            </a:r>
            <a:endParaRPr lang="tr-TR" sz="3200" dirty="0"/>
          </a:p>
        </p:txBody>
      </p:sp>
      <p:pic>
        <p:nvPicPr>
          <p:cNvPr id="12" name="11 Resim" descr="depo.jpg"/>
          <p:cNvPicPr>
            <a:picLocks noChangeAspect="1"/>
          </p:cNvPicPr>
          <p:nvPr/>
        </p:nvPicPr>
        <p:blipFill>
          <a:blip r:embed="rId3" cstate="print"/>
          <a:stretch>
            <a:fillRect/>
          </a:stretch>
        </p:blipFill>
        <p:spPr>
          <a:xfrm>
            <a:off x="0" y="3742268"/>
            <a:ext cx="9144000" cy="3115731"/>
          </a:xfrm>
          <a:prstGeom prst="rect">
            <a:avLst/>
          </a:prstGeom>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36912"/>
            <a:ext cx="8229600" cy="1143000"/>
          </a:xfrm>
        </p:spPr>
        <p:txBody>
          <a:bodyPr/>
          <a:lstStyle/>
          <a:p>
            <a:r>
              <a:rPr lang="tr-TR" b="1" dirty="0" smtClean="0">
                <a:latin typeface="Algerian" pitchFamily="82" charset="0"/>
              </a:rPr>
              <a:t>EKİPMANLAR-MAKİNELER</a:t>
            </a:r>
            <a:endParaRPr lang="tr-TR" b="1" dirty="0">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aaaaaaaaaaa.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ulut"/>
          <p:cNvSpPr/>
          <p:nvPr/>
        </p:nvSpPr>
        <p:spPr>
          <a:xfrm>
            <a:off x="1907704" y="260648"/>
            <a:ext cx="4536504"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          HİJYEN BARİYERİ</a:t>
            </a:r>
            <a:endParaRPr lang="tr-TR" sz="2400" dirty="0"/>
          </a:p>
        </p:txBody>
      </p:sp>
      <p:pic>
        <p:nvPicPr>
          <p:cNvPr id="3"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5976" y="1844824"/>
            <a:ext cx="4480125" cy="3240360"/>
          </a:xfrm>
          <a:prstGeom prst="rect">
            <a:avLst/>
          </a:prstGeom>
        </p:spPr>
      </p:pic>
      <p:sp>
        <p:nvSpPr>
          <p:cNvPr id="4" name="3 Metin kutusu"/>
          <p:cNvSpPr txBox="1"/>
          <p:nvPr/>
        </p:nvSpPr>
        <p:spPr>
          <a:xfrm>
            <a:off x="539552" y="2132856"/>
            <a:ext cx="3528392" cy="3416320"/>
          </a:xfrm>
          <a:prstGeom prst="rect">
            <a:avLst/>
          </a:prstGeom>
          <a:noFill/>
        </p:spPr>
        <p:txBody>
          <a:bodyPr wrap="square" rtlCol="0">
            <a:spAutoFit/>
          </a:bodyPr>
          <a:lstStyle/>
          <a:p>
            <a:pPr marL="342900" indent="-342900">
              <a:buFont typeface="Arial" pitchFamily="34" charset="0"/>
              <a:buChar char="•"/>
            </a:pPr>
            <a:r>
              <a:rPr lang="tr-TR" sz="2400" b="1" dirty="0" smtClean="0"/>
              <a:t>Fotoselli sıvı sabunlu </a:t>
            </a:r>
          </a:p>
          <a:p>
            <a:pPr marL="342900" indent="-342900">
              <a:buFont typeface="Arial" pitchFamily="34" charset="0"/>
              <a:buChar char="•"/>
            </a:pPr>
            <a:r>
              <a:rPr lang="tr-TR" sz="2400" b="1" dirty="0" smtClean="0"/>
              <a:t>Fotoselli evye</a:t>
            </a:r>
          </a:p>
          <a:p>
            <a:pPr marL="342900" indent="-342900">
              <a:buFont typeface="Arial" pitchFamily="34" charset="0"/>
              <a:buChar char="•"/>
            </a:pPr>
            <a:r>
              <a:rPr lang="tr-TR" sz="2400" b="1" dirty="0" smtClean="0"/>
              <a:t>Kağıt havluluk</a:t>
            </a:r>
          </a:p>
          <a:p>
            <a:pPr marL="342900" indent="-342900">
              <a:buFont typeface="Arial" pitchFamily="34" charset="0"/>
              <a:buChar char="•"/>
            </a:pPr>
            <a:r>
              <a:rPr lang="tr-TR" sz="2400" b="1" dirty="0" smtClean="0"/>
              <a:t>Çöp kovası</a:t>
            </a:r>
          </a:p>
          <a:p>
            <a:pPr marL="342900" indent="-342900">
              <a:buFont typeface="Arial" pitchFamily="34" charset="0"/>
              <a:buChar char="•"/>
            </a:pPr>
            <a:r>
              <a:rPr lang="tr-TR" sz="2400" b="1" dirty="0" smtClean="0"/>
              <a:t>Çift el dezenfektanı</a:t>
            </a:r>
          </a:p>
          <a:p>
            <a:pPr marL="342900" indent="-342900">
              <a:buFont typeface="Arial" pitchFamily="34" charset="0"/>
              <a:buChar char="•"/>
            </a:pPr>
            <a:r>
              <a:rPr lang="tr-TR" sz="2400" b="1" dirty="0" smtClean="0"/>
              <a:t>Otomatik turnike </a:t>
            </a:r>
          </a:p>
          <a:p>
            <a:pPr marL="342900" indent="-342900">
              <a:buFont typeface="Arial" pitchFamily="34" charset="0"/>
              <a:buChar char="•"/>
            </a:pPr>
            <a:r>
              <a:rPr lang="tr-TR" sz="2400" b="1" dirty="0" smtClean="0"/>
              <a:t>Islak ve kuru paspas bölümünden oluşur. </a:t>
            </a:r>
          </a:p>
          <a:p>
            <a:endParaRPr lang="tr-TR" sz="2400"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ulut"/>
          <p:cNvSpPr/>
          <p:nvPr/>
        </p:nvSpPr>
        <p:spPr>
          <a:xfrm>
            <a:off x="1835696" y="260648"/>
            <a:ext cx="4536504"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   BESLEME BUNKERİ</a:t>
            </a:r>
            <a:endParaRPr lang="tr-TR" sz="2400" dirty="0"/>
          </a:p>
        </p:txBody>
      </p:sp>
      <p:sp>
        <p:nvSpPr>
          <p:cNvPr id="3" name="2 Metin kutusu"/>
          <p:cNvSpPr txBox="1"/>
          <p:nvPr/>
        </p:nvSpPr>
        <p:spPr>
          <a:xfrm>
            <a:off x="467544" y="2132856"/>
            <a:ext cx="6552728" cy="461665"/>
          </a:xfrm>
          <a:prstGeom prst="rect">
            <a:avLst/>
          </a:prstGeom>
          <a:noFill/>
        </p:spPr>
        <p:txBody>
          <a:bodyPr wrap="square" rtlCol="0">
            <a:spAutoFit/>
          </a:bodyPr>
          <a:lstStyle/>
          <a:p>
            <a:r>
              <a:rPr lang="tr-TR" sz="2400" b="1" dirty="0" smtClean="0"/>
              <a:t>500 kg kapasitedir.</a:t>
            </a:r>
            <a:endParaRPr lang="tr-TR" sz="2400" b="1" dirty="0"/>
          </a:p>
        </p:txBody>
      </p:sp>
      <p:pic>
        <p:nvPicPr>
          <p:cNvPr id="5" name="4 Resim" descr="besleme bunkeri.jpg"/>
          <p:cNvPicPr>
            <a:picLocks noChangeAspect="1"/>
          </p:cNvPicPr>
          <p:nvPr/>
        </p:nvPicPr>
        <p:blipFill>
          <a:blip r:embed="rId2" cstate="print"/>
          <a:stretch>
            <a:fillRect/>
          </a:stretch>
        </p:blipFill>
        <p:spPr>
          <a:xfrm>
            <a:off x="3779912" y="2204864"/>
            <a:ext cx="5220072" cy="3888432"/>
          </a:xfrm>
          <a:prstGeom prst="rect">
            <a:avLst/>
          </a:prstGeom>
        </p:spPr>
      </p:pic>
      <p:sp>
        <p:nvSpPr>
          <p:cNvPr id="6" name="5 Metin kutusu"/>
          <p:cNvSpPr txBox="1"/>
          <p:nvPr/>
        </p:nvSpPr>
        <p:spPr>
          <a:xfrm>
            <a:off x="395536" y="3140968"/>
            <a:ext cx="3384376" cy="830997"/>
          </a:xfrm>
          <a:prstGeom prst="rect">
            <a:avLst/>
          </a:prstGeom>
          <a:noFill/>
        </p:spPr>
        <p:txBody>
          <a:bodyPr wrap="square" rtlCol="0">
            <a:spAutoFit/>
          </a:bodyPr>
          <a:lstStyle/>
          <a:p>
            <a:r>
              <a:rPr lang="tr-TR" sz="2400" b="1" i="1" dirty="0" smtClean="0"/>
              <a:t>Her türlü malzemeyi beslemek için kullanılır</a:t>
            </a:r>
            <a:endParaRPr lang="tr-TR" sz="2400" b="1" i="1" dirty="0"/>
          </a:p>
        </p:txBody>
      </p:sp>
      <p:sp>
        <p:nvSpPr>
          <p:cNvPr id="7" name="6 Metin kutusu"/>
          <p:cNvSpPr txBox="1"/>
          <p:nvPr/>
        </p:nvSpPr>
        <p:spPr>
          <a:xfrm>
            <a:off x="467544" y="4285545"/>
            <a:ext cx="2808312" cy="1569660"/>
          </a:xfrm>
          <a:prstGeom prst="rect">
            <a:avLst/>
          </a:prstGeom>
          <a:noFill/>
        </p:spPr>
        <p:txBody>
          <a:bodyPr wrap="square" rtlCol="0">
            <a:spAutoFit/>
          </a:bodyPr>
          <a:lstStyle/>
          <a:p>
            <a:r>
              <a:rPr lang="tr-TR" sz="2400" b="1" dirty="0" smtClean="0"/>
              <a:t>Standart hazne hacimleri isteğe bağlı olarak ayarlanabilir.</a:t>
            </a:r>
            <a:endParaRPr lang="tr-TR" sz="2400" b="1" dirty="0"/>
          </a:p>
        </p:txBody>
      </p:sp>
      <p:sp>
        <p:nvSpPr>
          <p:cNvPr id="9" name="8 4-Nokta Yıldız"/>
          <p:cNvSpPr/>
          <p:nvPr/>
        </p:nvSpPr>
        <p:spPr>
          <a:xfrm>
            <a:off x="251520" y="2276872"/>
            <a:ext cx="216024"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4-Nokta Yıldız"/>
          <p:cNvSpPr/>
          <p:nvPr/>
        </p:nvSpPr>
        <p:spPr>
          <a:xfrm>
            <a:off x="251520" y="3212976"/>
            <a:ext cx="216024"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4-Nokta Yıldız"/>
          <p:cNvSpPr/>
          <p:nvPr/>
        </p:nvSpPr>
        <p:spPr>
          <a:xfrm>
            <a:off x="251520" y="4437112"/>
            <a:ext cx="216024" cy="21602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835696" y="260648"/>
            <a:ext cx="4536504"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        ELEVATÖR</a:t>
            </a:r>
            <a:endParaRPr lang="tr-TR" sz="2400" dirty="0"/>
          </a:p>
        </p:txBody>
      </p:sp>
      <p:pic>
        <p:nvPicPr>
          <p:cNvPr id="3" name="2 Resim" descr="elevaör.jpg"/>
          <p:cNvPicPr>
            <a:picLocks noChangeAspect="1"/>
          </p:cNvPicPr>
          <p:nvPr/>
        </p:nvPicPr>
        <p:blipFill>
          <a:blip r:embed="rId2" cstate="print"/>
          <a:stretch>
            <a:fillRect/>
          </a:stretch>
        </p:blipFill>
        <p:spPr>
          <a:xfrm>
            <a:off x="5292080" y="2492896"/>
            <a:ext cx="3563888" cy="3175424"/>
          </a:xfrm>
          <a:prstGeom prst="rect">
            <a:avLst/>
          </a:prstGeom>
        </p:spPr>
      </p:pic>
      <p:sp>
        <p:nvSpPr>
          <p:cNvPr id="4" name="3 Metin kutusu"/>
          <p:cNvSpPr txBox="1"/>
          <p:nvPr/>
        </p:nvSpPr>
        <p:spPr>
          <a:xfrm>
            <a:off x="467544" y="2276872"/>
            <a:ext cx="4968552" cy="830997"/>
          </a:xfrm>
          <a:prstGeom prst="rect">
            <a:avLst/>
          </a:prstGeom>
          <a:noFill/>
        </p:spPr>
        <p:txBody>
          <a:bodyPr wrap="square" rtlCol="0">
            <a:spAutoFit/>
          </a:bodyPr>
          <a:lstStyle/>
          <a:p>
            <a:r>
              <a:rPr lang="tr-TR" sz="2400" b="1" i="1" dirty="0" smtClean="0"/>
              <a:t>Ürünlerin katlar arası taşınmasını sağlayan sitemlerdir.</a:t>
            </a:r>
            <a:endParaRPr lang="tr-TR" sz="2400" b="1" i="1" dirty="0"/>
          </a:p>
        </p:txBody>
      </p:sp>
      <p:sp>
        <p:nvSpPr>
          <p:cNvPr id="6" name="5 Metin kutusu"/>
          <p:cNvSpPr txBox="1"/>
          <p:nvPr/>
        </p:nvSpPr>
        <p:spPr>
          <a:xfrm>
            <a:off x="395536" y="3429001"/>
            <a:ext cx="5400600" cy="1446550"/>
          </a:xfrm>
          <a:prstGeom prst="rect">
            <a:avLst/>
          </a:prstGeom>
          <a:noFill/>
        </p:spPr>
        <p:txBody>
          <a:bodyPr wrap="square" rtlCol="0">
            <a:spAutoFit/>
          </a:bodyPr>
          <a:lstStyle/>
          <a:p>
            <a:r>
              <a:rPr lang="tr-TR" sz="2200" b="1" i="1" dirty="0" smtClean="0"/>
              <a:t>Genel olarak farklı cins, miktar ve kullanımdaki yükleri ya da gereçleri düşey olarak ya da çok dik eğimler de taşımada kullanılan makine olarak bilinir.</a:t>
            </a:r>
            <a:endParaRPr lang="tr-TR" sz="2200" b="1" i="1" dirty="0"/>
          </a:p>
        </p:txBody>
      </p:sp>
      <p:sp>
        <p:nvSpPr>
          <p:cNvPr id="7" name="6 4-Nokta Yıldız"/>
          <p:cNvSpPr/>
          <p:nvPr/>
        </p:nvSpPr>
        <p:spPr>
          <a:xfrm>
            <a:off x="72008" y="2348880"/>
            <a:ext cx="395536" cy="50405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4-Nokta Yıldız"/>
          <p:cNvSpPr/>
          <p:nvPr/>
        </p:nvSpPr>
        <p:spPr>
          <a:xfrm>
            <a:off x="0" y="3429000"/>
            <a:ext cx="395536" cy="50405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835696" y="260648"/>
            <a:ext cx="4536504" cy="108012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dirty="0" smtClean="0"/>
              <a:t>YIKAMA MAKİNESİ</a:t>
            </a:r>
            <a:endParaRPr lang="tr-TR" sz="2400" dirty="0"/>
          </a:p>
        </p:txBody>
      </p:sp>
      <p:sp>
        <p:nvSpPr>
          <p:cNvPr id="3" name="2 Metin kutusu"/>
          <p:cNvSpPr txBox="1"/>
          <p:nvPr/>
        </p:nvSpPr>
        <p:spPr>
          <a:xfrm>
            <a:off x="360040" y="2248996"/>
            <a:ext cx="6156176" cy="1107996"/>
          </a:xfrm>
          <a:prstGeom prst="rect">
            <a:avLst/>
          </a:prstGeom>
          <a:noFill/>
        </p:spPr>
        <p:txBody>
          <a:bodyPr wrap="square" rtlCol="0">
            <a:spAutoFit/>
          </a:bodyPr>
          <a:lstStyle/>
          <a:p>
            <a:pPr>
              <a:spcBef>
                <a:spcPct val="50000"/>
              </a:spcBef>
            </a:pPr>
            <a:r>
              <a:rPr lang="tr-TR" sz="2200" b="1" dirty="0" smtClean="0"/>
              <a:t>Gıda endüstrisinin her dalında işletmeye gelen hammaddenin, prosese verilmeden önce temizlenmesi gerekir. </a:t>
            </a:r>
          </a:p>
        </p:txBody>
      </p:sp>
      <p:sp>
        <p:nvSpPr>
          <p:cNvPr id="4" name="3 Metin kutusu"/>
          <p:cNvSpPr txBox="1"/>
          <p:nvPr/>
        </p:nvSpPr>
        <p:spPr>
          <a:xfrm>
            <a:off x="323528" y="4437112"/>
            <a:ext cx="6984776" cy="1338828"/>
          </a:xfrm>
          <a:prstGeom prst="rect">
            <a:avLst/>
          </a:prstGeom>
          <a:noFill/>
        </p:spPr>
        <p:txBody>
          <a:bodyPr wrap="square" rtlCol="0">
            <a:spAutoFit/>
          </a:bodyPr>
          <a:lstStyle/>
          <a:p>
            <a:r>
              <a:rPr lang="tr-TR" sz="2100" b="1" dirty="0" smtClean="0"/>
              <a:t>Dönmekte olan silindirik gövde içinde hareket halindeki hammadde su içinde yıkama işlemi yapılır. Hammaddedeki tarım ilaçları kalıntıları tamamen temizlenebilmektedir.</a:t>
            </a:r>
          </a:p>
          <a:p>
            <a:endParaRPr lang="tr-TR" dirty="0"/>
          </a:p>
        </p:txBody>
      </p:sp>
      <p:sp>
        <p:nvSpPr>
          <p:cNvPr id="5" name="4 Metin kutusu"/>
          <p:cNvSpPr txBox="1"/>
          <p:nvPr/>
        </p:nvSpPr>
        <p:spPr>
          <a:xfrm>
            <a:off x="323528" y="3501008"/>
            <a:ext cx="5976664" cy="738664"/>
          </a:xfrm>
          <a:prstGeom prst="rect">
            <a:avLst/>
          </a:prstGeom>
          <a:noFill/>
        </p:spPr>
        <p:txBody>
          <a:bodyPr wrap="square" rtlCol="0">
            <a:spAutoFit/>
          </a:bodyPr>
          <a:lstStyle/>
          <a:p>
            <a:r>
              <a:rPr lang="tr-TR" sz="2100" b="1" dirty="0" smtClean="0"/>
              <a:t>Fabrikamızda tamburlu dönel panelli yıkama makinesi kullanılmaktadır.</a:t>
            </a:r>
            <a:endParaRPr lang="tr-TR" sz="2100" b="1" dirty="0"/>
          </a:p>
        </p:txBody>
      </p:sp>
      <p:pic>
        <p:nvPicPr>
          <p:cNvPr id="6" name="Picture 4" descr="http://t0.gstatic.com/images?q=tbn:ANd9GcTd_-yCnI1Kphbz8rLkIOZa6mYy5MGpIfNylB3MG7iVDImvc1dSyg"/>
          <p:cNvPicPr>
            <a:picLocks noChangeAspect="1" noChangeArrowheads="1"/>
          </p:cNvPicPr>
          <p:nvPr/>
        </p:nvPicPr>
        <p:blipFill>
          <a:blip r:embed="rId2" cstate="print"/>
          <a:srcRect/>
          <a:stretch>
            <a:fillRect/>
          </a:stretch>
        </p:blipFill>
        <p:spPr bwMode="auto">
          <a:xfrm>
            <a:off x="5940152" y="1700808"/>
            <a:ext cx="2952328" cy="2664296"/>
          </a:xfrm>
          <a:prstGeom prst="rect">
            <a:avLst/>
          </a:prstGeom>
          <a:noFill/>
        </p:spPr>
      </p:pic>
      <p:sp>
        <p:nvSpPr>
          <p:cNvPr id="7" name="6 4-Nokta Yıldız"/>
          <p:cNvSpPr/>
          <p:nvPr/>
        </p:nvSpPr>
        <p:spPr>
          <a:xfrm>
            <a:off x="179512" y="2348880"/>
            <a:ext cx="216024"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4-Nokta Yıldız"/>
          <p:cNvSpPr/>
          <p:nvPr/>
        </p:nvSpPr>
        <p:spPr>
          <a:xfrm>
            <a:off x="179512" y="3501008"/>
            <a:ext cx="216024"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8 4-Nokta Yıldız"/>
          <p:cNvSpPr/>
          <p:nvPr/>
        </p:nvSpPr>
        <p:spPr>
          <a:xfrm>
            <a:off x="179512" y="4581128"/>
            <a:ext cx="216024"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soyma makinesi .jpg"/>
          <p:cNvPicPr>
            <a:picLocks noChangeAspect="1"/>
          </p:cNvPicPr>
          <p:nvPr/>
        </p:nvPicPr>
        <p:blipFill>
          <a:blip r:embed="rId2" cstate="print"/>
          <a:stretch>
            <a:fillRect/>
          </a:stretch>
        </p:blipFill>
        <p:spPr>
          <a:xfrm>
            <a:off x="0" y="1340768"/>
            <a:ext cx="9144000" cy="2468834"/>
          </a:xfrm>
          <a:prstGeom prst="rect">
            <a:avLst/>
          </a:prstGeom>
        </p:spPr>
      </p:pic>
      <p:sp>
        <p:nvSpPr>
          <p:cNvPr id="2" name="1 Bulut"/>
          <p:cNvSpPr/>
          <p:nvPr/>
        </p:nvSpPr>
        <p:spPr>
          <a:xfrm>
            <a:off x="1907704" y="0"/>
            <a:ext cx="4536504" cy="108012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2400" dirty="0" smtClean="0"/>
              <a:t>   SOYMA MAKİNASI</a:t>
            </a:r>
            <a:endParaRPr lang="tr-TR" sz="2400" dirty="0"/>
          </a:p>
        </p:txBody>
      </p:sp>
      <p:sp>
        <p:nvSpPr>
          <p:cNvPr id="6" name="5 Metin kutusu"/>
          <p:cNvSpPr txBox="1"/>
          <p:nvPr/>
        </p:nvSpPr>
        <p:spPr>
          <a:xfrm>
            <a:off x="467544" y="3861048"/>
            <a:ext cx="6840760" cy="461665"/>
          </a:xfrm>
          <a:prstGeom prst="rect">
            <a:avLst/>
          </a:prstGeom>
          <a:noFill/>
        </p:spPr>
        <p:txBody>
          <a:bodyPr wrap="square" rtlCol="0">
            <a:spAutoFit/>
          </a:bodyPr>
          <a:lstStyle/>
          <a:p>
            <a:r>
              <a:rPr lang="tr-TR" sz="2400" b="1" dirty="0" smtClean="0"/>
              <a:t> </a:t>
            </a:r>
            <a:r>
              <a:rPr lang="tr-TR" sz="2400" b="1" dirty="0" err="1" smtClean="0"/>
              <a:t>Makina</a:t>
            </a:r>
            <a:r>
              <a:rPr lang="tr-TR" sz="2400" b="1" dirty="0" smtClean="0"/>
              <a:t> ‘</a:t>
            </a:r>
            <a:r>
              <a:rPr lang="tr-TR" sz="2400" b="1" dirty="0" err="1" smtClean="0"/>
              <a:t>nın</a:t>
            </a:r>
            <a:r>
              <a:rPr lang="tr-TR" sz="2400" b="1" dirty="0" smtClean="0"/>
              <a:t> tamamı paslanmaz çelikten yapılmıştır.</a:t>
            </a:r>
            <a:endParaRPr lang="tr-TR" sz="2400" b="1" dirty="0"/>
          </a:p>
        </p:txBody>
      </p:sp>
      <p:sp>
        <p:nvSpPr>
          <p:cNvPr id="9" name="8 Metin kutusu"/>
          <p:cNvSpPr txBox="1"/>
          <p:nvPr/>
        </p:nvSpPr>
        <p:spPr>
          <a:xfrm>
            <a:off x="611560" y="4725144"/>
            <a:ext cx="7632848" cy="707886"/>
          </a:xfrm>
          <a:prstGeom prst="rect">
            <a:avLst/>
          </a:prstGeom>
          <a:noFill/>
        </p:spPr>
        <p:txBody>
          <a:bodyPr wrap="square" rtlCol="0">
            <a:spAutoFit/>
          </a:bodyPr>
          <a:lstStyle/>
          <a:p>
            <a:r>
              <a:rPr lang="tr-TR" sz="2000" b="1" dirty="0" smtClean="0"/>
              <a:t>Patatesler pürüzlü silindirlere sıkıştırılarak soyuluncaya denk defalarca dönmesi işlemidir.</a:t>
            </a:r>
            <a:endParaRPr lang="tr-TR" sz="2000" b="1" dirty="0"/>
          </a:p>
        </p:txBody>
      </p:sp>
      <p:sp>
        <p:nvSpPr>
          <p:cNvPr id="10" name="9 4-Nokta Yıldız"/>
          <p:cNvSpPr/>
          <p:nvPr/>
        </p:nvSpPr>
        <p:spPr>
          <a:xfrm>
            <a:off x="251520" y="3933056"/>
            <a:ext cx="288032"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4-Nokta Yıldız"/>
          <p:cNvSpPr/>
          <p:nvPr/>
        </p:nvSpPr>
        <p:spPr>
          <a:xfrm>
            <a:off x="323528" y="4797152"/>
            <a:ext cx="288032" cy="36004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115616" y="260648"/>
            <a:ext cx="5616624"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  ZIMPARALAMA VE KESME    MAKİNESİ</a:t>
            </a:r>
          </a:p>
        </p:txBody>
      </p:sp>
      <p:sp>
        <p:nvSpPr>
          <p:cNvPr id="3" name="2 Metin kutusu"/>
          <p:cNvSpPr txBox="1"/>
          <p:nvPr/>
        </p:nvSpPr>
        <p:spPr>
          <a:xfrm>
            <a:off x="611560" y="2204864"/>
            <a:ext cx="7920880" cy="707886"/>
          </a:xfrm>
          <a:prstGeom prst="rect">
            <a:avLst/>
          </a:prstGeom>
          <a:noFill/>
        </p:spPr>
        <p:txBody>
          <a:bodyPr wrap="square" rtlCol="0">
            <a:spAutoFit/>
          </a:bodyPr>
          <a:lstStyle/>
          <a:p>
            <a:r>
              <a:rPr lang="tr-TR" sz="2000" b="1" dirty="0" smtClean="0"/>
              <a:t>Patatesler dilimlemeden önce düzgün bir hale gelmesi için zımparalanır ve büyük patatesler ikiye ayrılır.</a:t>
            </a:r>
            <a:endParaRPr lang="tr-TR" sz="2000" b="1" dirty="0"/>
          </a:p>
        </p:txBody>
      </p:sp>
      <p:sp>
        <p:nvSpPr>
          <p:cNvPr id="4" name="3 4-Nokta Yıldız"/>
          <p:cNvSpPr/>
          <p:nvPr/>
        </p:nvSpPr>
        <p:spPr>
          <a:xfrm>
            <a:off x="251520" y="2348880"/>
            <a:ext cx="360040"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34280"/>
            <a:ext cx="8229600" cy="1143000"/>
          </a:xfrm>
        </p:spPr>
        <p:txBody>
          <a:bodyPr>
            <a:normAutofit/>
          </a:bodyPr>
          <a:lstStyle/>
          <a:p>
            <a:r>
              <a:rPr lang="tr-TR" sz="4200" dirty="0">
                <a:latin typeface="Algerian" pitchFamily="82" charset="0"/>
              </a:rPr>
              <a:t>PEKİ NEDEN AKSARAY</a:t>
            </a:r>
          </a:p>
        </p:txBody>
      </p:sp>
      <p:pic>
        <p:nvPicPr>
          <p:cNvPr id="1026" name="Picture 2"/>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4704"/>
            <a:ext cx="8676456"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4-Nokta Yıldız"/>
          <p:cNvSpPr/>
          <p:nvPr/>
        </p:nvSpPr>
        <p:spPr>
          <a:xfrm>
            <a:off x="179512" y="4365104"/>
            <a:ext cx="360040" cy="360040"/>
          </a:xfrm>
          <a:prstGeom prst="star4">
            <a:avLst>
              <a:gd name="adj" fmla="val 16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4-Nokta Yıldız"/>
          <p:cNvSpPr/>
          <p:nvPr/>
        </p:nvSpPr>
        <p:spPr>
          <a:xfrm>
            <a:off x="179512" y="5517232"/>
            <a:ext cx="360040" cy="360040"/>
          </a:xfrm>
          <a:prstGeom prst="star4">
            <a:avLst>
              <a:gd name="adj" fmla="val 16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611560" y="5487615"/>
            <a:ext cx="7056784" cy="461665"/>
          </a:xfrm>
          <a:prstGeom prst="rect">
            <a:avLst/>
          </a:prstGeom>
          <a:noFill/>
        </p:spPr>
        <p:txBody>
          <a:bodyPr wrap="square" rtlCol="0">
            <a:spAutoFit/>
          </a:bodyPr>
          <a:lstStyle/>
          <a:p>
            <a:pPr>
              <a:buNone/>
            </a:pPr>
            <a:r>
              <a:rPr lang="tr-TR" sz="2400" b="1" dirty="0" smtClean="0"/>
              <a:t>Yatırım bölgesi olarak 5.bölge olması </a:t>
            </a:r>
          </a:p>
        </p:txBody>
      </p:sp>
      <p:sp>
        <p:nvSpPr>
          <p:cNvPr id="8" name="7 Metin kutusu"/>
          <p:cNvSpPr txBox="1"/>
          <p:nvPr/>
        </p:nvSpPr>
        <p:spPr>
          <a:xfrm>
            <a:off x="539552" y="3789040"/>
            <a:ext cx="7128792" cy="1015663"/>
          </a:xfrm>
          <a:prstGeom prst="rect">
            <a:avLst/>
          </a:prstGeom>
          <a:noFill/>
        </p:spPr>
        <p:txBody>
          <a:bodyPr wrap="square" rtlCol="0">
            <a:spAutoFit/>
          </a:bodyPr>
          <a:lstStyle/>
          <a:p>
            <a:pPr>
              <a:buNone/>
            </a:pPr>
            <a:r>
              <a:rPr lang="tr-TR" dirty="0" smtClean="0"/>
              <a:t> </a:t>
            </a:r>
          </a:p>
          <a:p>
            <a:pPr>
              <a:buNone/>
            </a:pPr>
            <a:r>
              <a:rPr lang="tr-TR" dirty="0" smtClean="0"/>
              <a:t>     </a:t>
            </a:r>
          </a:p>
          <a:p>
            <a:pPr>
              <a:buNone/>
            </a:pPr>
            <a:r>
              <a:rPr lang="tr-TR" sz="2400" b="1" dirty="0" smtClean="0"/>
              <a:t>Jeopolitik konumu bakımından uygun olması.</a:t>
            </a:r>
          </a:p>
        </p:txBody>
      </p:sp>
    </p:spTree>
    <p:extLst>
      <p:ext uri="{BB962C8B-B14F-4D97-AF65-F5344CB8AC3E}">
        <p14:creationId xmlns="" xmlns:p14="http://schemas.microsoft.com/office/powerpoint/2010/main" val="1384727481"/>
      </p:ext>
    </p:extLst>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835696" y="260648"/>
            <a:ext cx="4536504"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DİLİMLEME MAKİNASI</a:t>
            </a:r>
            <a:endParaRPr lang="tr-TR" sz="2400" dirty="0"/>
          </a:p>
        </p:txBody>
      </p:sp>
      <p:sp>
        <p:nvSpPr>
          <p:cNvPr id="4" name="3 Metin kutusu"/>
          <p:cNvSpPr txBox="1"/>
          <p:nvPr/>
        </p:nvSpPr>
        <p:spPr>
          <a:xfrm>
            <a:off x="467544" y="1988840"/>
            <a:ext cx="5616624" cy="707886"/>
          </a:xfrm>
          <a:prstGeom prst="rect">
            <a:avLst/>
          </a:prstGeom>
          <a:noFill/>
        </p:spPr>
        <p:txBody>
          <a:bodyPr wrap="square" rtlCol="0">
            <a:spAutoFit/>
          </a:bodyPr>
          <a:lstStyle/>
          <a:p>
            <a:r>
              <a:rPr lang="tr-TR" sz="2000" b="1" dirty="0" smtClean="0"/>
              <a:t>Zımparalanan ve kesilen patatesler merkez kaç kuvveti yardımıyla kenarlara fırlatılarak dilimlenir.</a:t>
            </a:r>
            <a:endParaRPr lang="tr-TR" sz="2000" b="1" dirty="0"/>
          </a:p>
        </p:txBody>
      </p:sp>
      <p:sp>
        <p:nvSpPr>
          <p:cNvPr id="5" name="4 Metin kutusu"/>
          <p:cNvSpPr txBox="1"/>
          <p:nvPr/>
        </p:nvSpPr>
        <p:spPr>
          <a:xfrm>
            <a:off x="467544" y="3068960"/>
            <a:ext cx="6408712" cy="707886"/>
          </a:xfrm>
          <a:prstGeom prst="rect">
            <a:avLst/>
          </a:prstGeom>
          <a:noFill/>
        </p:spPr>
        <p:txBody>
          <a:bodyPr wrap="square" rtlCol="0">
            <a:spAutoFit/>
          </a:bodyPr>
          <a:lstStyle/>
          <a:p>
            <a:r>
              <a:rPr lang="tr-TR" sz="2000" b="1" dirty="0" smtClean="0"/>
              <a:t>Dilimleme makinesinin bıçakları değişik şekil ve kalınlıklara ayarlanabilmektedir.</a:t>
            </a:r>
            <a:endParaRPr lang="tr-TR" sz="2000" b="1" dirty="0"/>
          </a:p>
        </p:txBody>
      </p:sp>
      <p:sp>
        <p:nvSpPr>
          <p:cNvPr id="6" name="5 4-Nokta Yıldız"/>
          <p:cNvSpPr/>
          <p:nvPr/>
        </p:nvSpPr>
        <p:spPr>
          <a:xfrm>
            <a:off x="179512" y="2060848"/>
            <a:ext cx="288032"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4-Nokta Yıldız"/>
          <p:cNvSpPr/>
          <p:nvPr/>
        </p:nvSpPr>
        <p:spPr>
          <a:xfrm>
            <a:off x="179512" y="3068960"/>
            <a:ext cx="288032"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p:cNvSpPr/>
          <p:nvPr/>
        </p:nvSpPr>
        <p:spPr>
          <a:xfrm>
            <a:off x="1835696" y="260648"/>
            <a:ext cx="4536504"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t>KURUTMA MAKİNASI</a:t>
            </a:r>
            <a:endParaRPr lang="tr-TR" sz="2400" dirty="0"/>
          </a:p>
        </p:txBody>
      </p:sp>
      <p:sp>
        <p:nvSpPr>
          <p:cNvPr id="4" name="3 Metin kutusu"/>
          <p:cNvSpPr txBox="1"/>
          <p:nvPr/>
        </p:nvSpPr>
        <p:spPr>
          <a:xfrm>
            <a:off x="899592" y="2564904"/>
            <a:ext cx="6912768" cy="954107"/>
          </a:xfrm>
          <a:prstGeom prst="rect">
            <a:avLst/>
          </a:prstGeom>
          <a:noFill/>
        </p:spPr>
        <p:txBody>
          <a:bodyPr wrap="square" rtlCol="0">
            <a:spAutoFit/>
          </a:bodyPr>
          <a:lstStyle/>
          <a:p>
            <a:r>
              <a:rPr lang="tr-TR" sz="2800" b="1" i="1" dirty="0" smtClean="0"/>
              <a:t>Isıtıcı paneller yardımıyla kurutulması sağlanır.</a:t>
            </a:r>
            <a:endParaRPr lang="tr-TR" sz="2800" b="1" i="1" dirty="0"/>
          </a:p>
        </p:txBody>
      </p:sp>
      <p:sp>
        <p:nvSpPr>
          <p:cNvPr id="5" name="4 4-Nokta Yıldız"/>
          <p:cNvSpPr/>
          <p:nvPr/>
        </p:nvSpPr>
        <p:spPr>
          <a:xfrm>
            <a:off x="539552" y="2708920"/>
            <a:ext cx="288032"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835696" y="260648"/>
            <a:ext cx="4536504" cy="108012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t>KIZARTMA MAKİNASI (FRYER)</a:t>
            </a:r>
            <a:endParaRPr lang="tr-TR" sz="2400" dirty="0"/>
          </a:p>
        </p:txBody>
      </p:sp>
      <p:sp>
        <p:nvSpPr>
          <p:cNvPr id="4" name="3 Metin kutusu"/>
          <p:cNvSpPr txBox="1"/>
          <p:nvPr/>
        </p:nvSpPr>
        <p:spPr>
          <a:xfrm>
            <a:off x="467544" y="2276872"/>
            <a:ext cx="7200800" cy="707886"/>
          </a:xfrm>
          <a:prstGeom prst="rect">
            <a:avLst/>
          </a:prstGeom>
          <a:noFill/>
        </p:spPr>
        <p:txBody>
          <a:bodyPr wrap="square" rtlCol="0">
            <a:spAutoFit/>
          </a:bodyPr>
          <a:lstStyle/>
          <a:p>
            <a:r>
              <a:rPr lang="tr-TR" sz="2000" b="1" i="1" dirty="0" smtClean="0"/>
              <a:t>Bu bölümde   180</a:t>
            </a:r>
            <a:r>
              <a:rPr lang="tr-TR" sz="2000" b="1" i="1" dirty="0" smtClean="0">
                <a:latin typeface="Comic Sans MS" pitchFamily="66" charset="0"/>
              </a:rPr>
              <a:t>°C de kaynamakta olan </a:t>
            </a:r>
            <a:r>
              <a:rPr lang="tr-TR" sz="2000" b="1" i="1" dirty="0" err="1" smtClean="0">
                <a:latin typeface="Comic Sans MS" pitchFamily="66" charset="0"/>
              </a:rPr>
              <a:t>palm</a:t>
            </a:r>
            <a:r>
              <a:rPr lang="tr-TR" sz="2000" b="1" i="1" dirty="0" smtClean="0">
                <a:latin typeface="Comic Sans MS" pitchFamily="66" charset="0"/>
              </a:rPr>
              <a:t> yağıyla patatesler kızartma işlemine tabi tutulmaktadır.</a:t>
            </a:r>
            <a:endParaRPr lang="tr-TR" sz="2000" b="1" i="1" dirty="0"/>
          </a:p>
        </p:txBody>
      </p:sp>
      <p:sp>
        <p:nvSpPr>
          <p:cNvPr id="5" name="4 Metin kutusu"/>
          <p:cNvSpPr txBox="1"/>
          <p:nvPr/>
        </p:nvSpPr>
        <p:spPr>
          <a:xfrm>
            <a:off x="467544" y="3068960"/>
            <a:ext cx="7128792" cy="769441"/>
          </a:xfrm>
          <a:prstGeom prst="rect">
            <a:avLst/>
          </a:prstGeom>
          <a:noFill/>
        </p:spPr>
        <p:txBody>
          <a:bodyPr wrap="square" rtlCol="0">
            <a:spAutoFit/>
          </a:bodyPr>
          <a:lstStyle/>
          <a:p>
            <a:r>
              <a:rPr lang="tr-TR" sz="2200" b="1" dirty="0" smtClean="0"/>
              <a:t>Patatesler yaklaşık olarak 1 dakika sonra cips halini almaktadır.</a:t>
            </a:r>
            <a:endParaRPr lang="tr-TR" sz="2200" b="1" dirty="0"/>
          </a:p>
        </p:txBody>
      </p:sp>
      <p:sp>
        <p:nvSpPr>
          <p:cNvPr id="7" name="6 4-Nokta Yıldız"/>
          <p:cNvSpPr/>
          <p:nvPr/>
        </p:nvSpPr>
        <p:spPr>
          <a:xfrm>
            <a:off x="179512" y="2276872"/>
            <a:ext cx="288032" cy="360040"/>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8" name="7 4-Nokta Yıldız"/>
          <p:cNvSpPr/>
          <p:nvPr/>
        </p:nvSpPr>
        <p:spPr>
          <a:xfrm>
            <a:off x="251520" y="3140968"/>
            <a:ext cx="216024" cy="288032"/>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pic>
        <p:nvPicPr>
          <p:cNvPr id="9" name="8 Resim" descr="kızartma .jpg"/>
          <p:cNvPicPr>
            <a:picLocks noChangeAspect="1"/>
          </p:cNvPicPr>
          <p:nvPr/>
        </p:nvPicPr>
        <p:blipFill>
          <a:blip r:embed="rId2" cstate="print"/>
          <a:stretch>
            <a:fillRect/>
          </a:stretch>
        </p:blipFill>
        <p:spPr>
          <a:xfrm>
            <a:off x="3203848" y="3767931"/>
            <a:ext cx="5940152" cy="3090069"/>
          </a:xfrm>
          <a:prstGeom prst="rect">
            <a:avLst/>
          </a:prstGeom>
        </p:spPr>
      </p:pic>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aromat.jpg"/>
          <p:cNvPicPr>
            <a:picLocks noChangeAspect="1"/>
          </p:cNvPicPr>
          <p:nvPr/>
        </p:nvPicPr>
        <p:blipFill>
          <a:blip r:embed="rId2" cstate="print"/>
          <a:stretch>
            <a:fillRect/>
          </a:stretch>
        </p:blipFill>
        <p:spPr>
          <a:xfrm>
            <a:off x="3383360" y="3617640"/>
            <a:ext cx="5760640" cy="3240360"/>
          </a:xfrm>
          <a:prstGeom prst="rect">
            <a:avLst/>
          </a:prstGeom>
        </p:spPr>
      </p:pic>
      <p:sp>
        <p:nvSpPr>
          <p:cNvPr id="2" name="1 Bulut"/>
          <p:cNvSpPr/>
          <p:nvPr/>
        </p:nvSpPr>
        <p:spPr>
          <a:xfrm>
            <a:off x="1475656" y="260648"/>
            <a:ext cx="5112568" cy="122413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100" dirty="0" smtClean="0"/>
              <a:t>         AROMA(TUZ BANYOSU)</a:t>
            </a:r>
            <a:endParaRPr lang="tr-TR" sz="2100" dirty="0"/>
          </a:p>
        </p:txBody>
      </p:sp>
      <p:sp>
        <p:nvSpPr>
          <p:cNvPr id="3" name="2 Metin kutusu"/>
          <p:cNvSpPr txBox="1"/>
          <p:nvPr/>
        </p:nvSpPr>
        <p:spPr>
          <a:xfrm>
            <a:off x="467544" y="2132856"/>
            <a:ext cx="7920880" cy="461665"/>
          </a:xfrm>
          <a:prstGeom prst="rect">
            <a:avLst/>
          </a:prstGeom>
          <a:noFill/>
        </p:spPr>
        <p:txBody>
          <a:bodyPr wrap="square" rtlCol="0">
            <a:spAutoFit/>
          </a:bodyPr>
          <a:lstStyle/>
          <a:p>
            <a:r>
              <a:rPr lang="tr-TR" sz="2400" b="1" dirty="0" smtClean="0"/>
              <a:t>Kızartılmış patateslerin toplam ağırlığına göre aroma  katılır.</a:t>
            </a:r>
            <a:endParaRPr lang="tr-TR" sz="2400" b="1" dirty="0"/>
          </a:p>
        </p:txBody>
      </p:sp>
      <p:sp>
        <p:nvSpPr>
          <p:cNvPr id="4" name="3 Metin kutusu"/>
          <p:cNvSpPr txBox="1"/>
          <p:nvPr/>
        </p:nvSpPr>
        <p:spPr>
          <a:xfrm>
            <a:off x="539552" y="2636912"/>
            <a:ext cx="7776864" cy="830997"/>
          </a:xfrm>
          <a:prstGeom prst="rect">
            <a:avLst/>
          </a:prstGeom>
          <a:noFill/>
        </p:spPr>
        <p:txBody>
          <a:bodyPr wrap="square" rtlCol="0">
            <a:spAutoFit/>
          </a:bodyPr>
          <a:lstStyle/>
          <a:p>
            <a:r>
              <a:rPr lang="tr-TR" sz="2400" b="1" dirty="0" smtClean="0"/>
              <a:t>Döner silindir olması baharatın patates cipslerine homojen bir şekilde dağıtılmasını sağlar.</a:t>
            </a:r>
            <a:endParaRPr lang="tr-TR" sz="2400" b="1" dirty="0"/>
          </a:p>
        </p:txBody>
      </p:sp>
      <p:sp>
        <p:nvSpPr>
          <p:cNvPr id="5" name="4 4-Nokta Yıldız"/>
          <p:cNvSpPr/>
          <p:nvPr/>
        </p:nvSpPr>
        <p:spPr>
          <a:xfrm>
            <a:off x="251520" y="2204864"/>
            <a:ext cx="216024" cy="288032"/>
          </a:xfrm>
          <a:prstGeom prst="star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4-Nokta Yıldız"/>
          <p:cNvSpPr/>
          <p:nvPr/>
        </p:nvSpPr>
        <p:spPr>
          <a:xfrm>
            <a:off x="251520" y="2708920"/>
            <a:ext cx="216024" cy="288032"/>
          </a:xfrm>
          <a:prstGeom prst="star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763688" y="260648"/>
            <a:ext cx="5040560" cy="108012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000" dirty="0" smtClean="0"/>
              <a:t>KAMERALI AYIKLAMA MAK.</a:t>
            </a:r>
            <a:endParaRPr lang="tr-TR" sz="2000" dirty="0"/>
          </a:p>
        </p:txBody>
      </p:sp>
      <p:sp>
        <p:nvSpPr>
          <p:cNvPr id="3" name="2 Metin kutusu"/>
          <p:cNvSpPr txBox="1"/>
          <p:nvPr/>
        </p:nvSpPr>
        <p:spPr>
          <a:xfrm>
            <a:off x="1115616" y="2276872"/>
            <a:ext cx="6264696" cy="1569660"/>
          </a:xfrm>
          <a:prstGeom prst="rect">
            <a:avLst/>
          </a:prstGeom>
          <a:noFill/>
        </p:spPr>
        <p:txBody>
          <a:bodyPr wrap="square" rtlCol="0">
            <a:spAutoFit/>
          </a:bodyPr>
          <a:lstStyle/>
          <a:p>
            <a:r>
              <a:rPr lang="tr-TR" sz="2400" b="1" i="1" dirty="0" smtClean="0"/>
              <a:t>Elektronik kamera, üzerinde kahverengi leke ya da herhangi bir bozukluk olan dilimleri tespit eder ve  o dilimler bir hava basıncı yardımıyla ayrılır.</a:t>
            </a:r>
            <a:endParaRPr lang="tr-TR" sz="2400" b="1" i="1" dirty="0"/>
          </a:p>
        </p:txBody>
      </p:sp>
      <p:sp>
        <p:nvSpPr>
          <p:cNvPr id="5" name="4 4-Nokta Yıldız"/>
          <p:cNvSpPr/>
          <p:nvPr/>
        </p:nvSpPr>
        <p:spPr>
          <a:xfrm>
            <a:off x="395536" y="2348880"/>
            <a:ext cx="504056" cy="504056"/>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47664" y="260648"/>
            <a:ext cx="4824536" cy="108012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000" dirty="0" smtClean="0"/>
              <a:t>  AMBALAJLAMA MAKİNASI</a:t>
            </a:r>
            <a:endParaRPr lang="tr-TR" sz="2000" dirty="0"/>
          </a:p>
        </p:txBody>
      </p:sp>
      <p:pic>
        <p:nvPicPr>
          <p:cNvPr id="4" name="3 Resim" descr="paketleme.jpg"/>
          <p:cNvPicPr>
            <a:picLocks noChangeAspect="1"/>
          </p:cNvPicPr>
          <p:nvPr/>
        </p:nvPicPr>
        <p:blipFill>
          <a:blip r:embed="rId2" cstate="print"/>
          <a:stretch>
            <a:fillRect/>
          </a:stretch>
        </p:blipFill>
        <p:spPr>
          <a:xfrm>
            <a:off x="4519575" y="2780928"/>
            <a:ext cx="4624425" cy="2928541"/>
          </a:xfrm>
          <a:prstGeom prst="rect">
            <a:avLst/>
          </a:prstGeom>
        </p:spPr>
      </p:pic>
      <p:sp>
        <p:nvSpPr>
          <p:cNvPr id="5" name="4 Metin kutusu"/>
          <p:cNvSpPr txBox="1"/>
          <p:nvPr/>
        </p:nvSpPr>
        <p:spPr>
          <a:xfrm>
            <a:off x="539552" y="3429000"/>
            <a:ext cx="3744416" cy="2308324"/>
          </a:xfrm>
          <a:prstGeom prst="rect">
            <a:avLst/>
          </a:prstGeom>
          <a:noFill/>
        </p:spPr>
        <p:txBody>
          <a:bodyPr wrap="square" rtlCol="0">
            <a:spAutoFit/>
          </a:bodyPr>
          <a:lstStyle/>
          <a:p>
            <a:r>
              <a:rPr lang="tr-TR" sz="2400" b="1" dirty="0" smtClean="0"/>
              <a:t>Standart paketlerimize saliseler içerisinde azot gazı üflenerek steril bir ambalajlama gerçekleştirilmiş olur.</a:t>
            </a:r>
          </a:p>
          <a:p>
            <a:endParaRPr lang="tr-TR" sz="2400" b="1" dirty="0"/>
          </a:p>
        </p:txBody>
      </p:sp>
      <p:sp>
        <p:nvSpPr>
          <p:cNvPr id="6" name="5 Metin kutusu"/>
          <p:cNvSpPr txBox="1"/>
          <p:nvPr/>
        </p:nvSpPr>
        <p:spPr>
          <a:xfrm>
            <a:off x="539552" y="2276872"/>
            <a:ext cx="3960440" cy="769441"/>
          </a:xfrm>
          <a:prstGeom prst="rect">
            <a:avLst/>
          </a:prstGeom>
          <a:noFill/>
        </p:spPr>
        <p:txBody>
          <a:bodyPr wrap="square" rtlCol="0">
            <a:spAutoFit/>
          </a:bodyPr>
          <a:lstStyle/>
          <a:p>
            <a:r>
              <a:rPr lang="tr-TR" sz="2200" b="1" dirty="0" smtClean="0"/>
              <a:t>Cipsler gramajına göre ayrılıp paketlenir.</a:t>
            </a:r>
            <a:endParaRPr lang="tr-TR" sz="2200" b="1" dirty="0"/>
          </a:p>
        </p:txBody>
      </p:sp>
      <p:sp>
        <p:nvSpPr>
          <p:cNvPr id="7" name="6 4-Nokta Yıldız"/>
          <p:cNvSpPr/>
          <p:nvPr/>
        </p:nvSpPr>
        <p:spPr>
          <a:xfrm>
            <a:off x="251520" y="2276872"/>
            <a:ext cx="288032" cy="360040"/>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8" name="7 4-Nokta Yıldız"/>
          <p:cNvSpPr/>
          <p:nvPr/>
        </p:nvSpPr>
        <p:spPr>
          <a:xfrm>
            <a:off x="251520" y="3501008"/>
            <a:ext cx="288032" cy="360040"/>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102991"/>
            <a:ext cx="7772400" cy="1470025"/>
          </a:xfrm>
        </p:spPr>
        <p:txBody>
          <a:bodyPr>
            <a:normAutofit fontScale="90000"/>
          </a:bodyPr>
          <a:lstStyle/>
          <a:p>
            <a:r>
              <a:rPr lang="tr-TR" sz="6600" b="1" dirty="0" smtClean="0">
                <a:solidFill>
                  <a:srgbClr val="0070C0"/>
                </a:solidFill>
                <a:latin typeface="Algerian" pitchFamily="82" charset="0"/>
              </a:rPr>
              <a:t>PROSES AKIM ŞEMASI</a:t>
            </a:r>
            <a:endParaRPr lang="tr-TR" sz="6600" b="1" dirty="0">
              <a:solidFill>
                <a:srgbClr val="0070C0"/>
              </a:solidFill>
              <a:latin typeface="Algerian"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99592" y="5517232"/>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Tuzlu Suda Yüzdürme ve Ayıklama</a:t>
            </a:r>
            <a:endParaRPr lang="tr-TR" sz="1400" b="1" dirty="0">
              <a:latin typeface="Comic Sans MS" pitchFamily="66" charset="0"/>
            </a:endParaRPr>
          </a:p>
        </p:txBody>
      </p:sp>
      <p:sp>
        <p:nvSpPr>
          <p:cNvPr id="5" name="4 Aşağı Ok"/>
          <p:cNvSpPr/>
          <p:nvPr/>
        </p:nvSpPr>
        <p:spPr>
          <a:xfrm>
            <a:off x="1403648" y="3645024"/>
            <a:ext cx="72008"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6" name="5 Dikdörtgen"/>
          <p:cNvSpPr/>
          <p:nvPr/>
        </p:nvSpPr>
        <p:spPr>
          <a:xfrm>
            <a:off x="899592" y="1340768"/>
            <a:ext cx="1152128" cy="9087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bg1"/>
                </a:solidFill>
                <a:latin typeface="Comic Sans MS" pitchFamily="66" charset="0"/>
              </a:rPr>
              <a:t>Taş, Toprak ve Yıkama</a:t>
            </a:r>
            <a:endParaRPr lang="tr-TR" sz="1400" b="1" dirty="0">
              <a:solidFill>
                <a:schemeClr val="bg1"/>
              </a:solidFill>
              <a:latin typeface="Comic Sans MS" pitchFamily="66" charset="0"/>
            </a:endParaRPr>
          </a:p>
        </p:txBody>
      </p:sp>
      <p:sp>
        <p:nvSpPr>
          <p:cNvPr id="7" name="6 Dikdörtgen"/>
          <p:cNvSpPr/>
          <p:nvPr/>
        </p:nvSpPr>
        <p:spPr>
          <a:xfrm>
            <a:off x="899592" y="2708920"/>
            <a:ext cx="1152128" cy="9087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bg1"/>
                </a:solidFill>
                <a:latin typeface="Comic Sans MS" pitchFamily="66" charset="0"/>
              </a:rPr>
              <a:t>Soyma</a:t>
            </a:r>
            <a:endParaRPr lang="tr-TR" sz="1400" b="1" dirty="0">
              <a:solidFill>
                <a:schemeClr val="bg1"/>
              </a:solidFill>
              <a:latin typeface="Comic Sans MS" pitchFamily="66" charset="0"/>
            </a:endParaRPr>
          </a:p>
        </p:txBody>
      </p:sp>
      <p:sp>
        <p:nvSpPr>
          <p:cNvPr id="8" name="7 Aşağı Ok"/>
          <p:cNvSpPr/>
          <p:nvPr/>
        </p:nvSpPr>
        <p:spPr>
          <a:xfrm>
            <a:off x="1403648" y="2276872"/>
            <a:ext cx="72008" cy="4320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9" name="8 Dikdörtgen"/>
          <p:cNvSpPr/>
          <p:nvPr/>
        </p:nvSpPr>
        <p:spPr>
          <a:xfrm>
            <a:off x="899592" y="4149080"/>
            <a:ext cx="1152128" cy="9087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bg1"/>
                </a:solidFill>
                <a:latin typeface="Comic Sans MS" pitchFamily="66" charset="0"/>
              </a:rPr>
              <a:t>Su Püskürtmeli Yıkama</a:t>
            </a:r>
            <a:endParaRPr lang="tr-TR" sz="1400" b="1" dirty="0">
              <a:solidFill>
                <a:schemeClr val="bg1"/>
              </a:solidFill>
              <a:latin typeface="Comic Sans MS" pitchFamily="66" charset="0"/>
            </a:endParaRPr>
          </a:p>
        </p:txBody>
      </p:sp>
      <p:sp>
        <p:nvSpPr>
          <p:cNvPr id="10" name="9 Metin kutusu"/>
          <p:cNvSpPr txBox="1"/>
          <p:nvPr/>
        </p:nvSpPr>
        <p:spPr>
          <a:xfrm>
            <a:off x="251521" y="548680"/>
            <a:ext cx="720079" cy="492443"/>
          </a:xfrm>
          <a:prstGeom prst="rect">
            <a:avLst/>
          </a:prstGeom>
          <a:noFill/>
        </p:spPr>
        <p:txBody>
          <a:bodyPr wrap="square" rtlCol="0">
            <a:spAutoFit/>
          </a:bodyPr>
          <a:lstStyle/>
          <a:p>
            <a:r>
              <a:rPr lang="tr-TR" sz="1200" dirty="0" smtClean="0">
                <a:latin typeface="Comic Sans MS" pitchFamily="66" charset="0"/>
              </a:rPr>
              <a:t>Patates</a:t>
            </a:r>
          </a:p>
          <a:p>
            <a:r>
              <a:rPr lang="tr-TR" sz="1400" dirty="0" smtClean="0">
                <a:solidFill>
                  <a:schemeClr val="accent1">
                    <a:lumMod val="50000"/>
                  </a:schemeClr>
                </a:solidFill>
                <a:latin typeface="Comic Sans MS" pitchFamily="66" charset="0"/>
              </a:rPr>
              <a:t> </a:t>
            </a:r>
            <a:r>
              <a:rPr lang="tr-TR" sz="1400" dirty="0" smtClean="0">
                <a:latin typeface="Comic Sans MS" pitchFamily="66" charset="0"/>
              </a:rPr>
              <a:t>girişi</a:t>
            </a:r>
            <a:endParaRPr lang="tr-TR" sz="1400" dirty="0">
              <a:latin typeface="Comic Sans MS" pitchFamily="66" charset="0"/>
            </a:endParaRPr>
          </a:p>
        </p:txBody>
      </p:sp>
      <p:sp>
        <p:nvSpPr>
          <p:cNvPr id="11" name="10 Metin kutusu"/>
          <p:cNvSpPr txBox="1"/>
          <p:nvPr/>
        </p:nvSpPr>
        <p:spPr>
          <a:xfrm>
            <a:off x="35496" y="1556792"/>
            <a:ext cx="901209" cy="307777"/>
          </a:xfrm>
          <a:prstGeom prst="rect">
            <a:avLst/>
          </a:prstGeom>
          <a:noFill/>
        </p:spPr>
        <p:txBody>
          <a:bodyPr wrap="none" rtlCol="0">
            <a:spAutoFit/>
          </a:bodyPr>
          <a:lstStyle/>
          <a:p>
            <a:r>
              <a:rPr lang="tr-TR" sz="1400" dirty="0" smtClean="0">
                <a:latin typeface="Comic Sans MS" pitchFamily="66" charset="0"/>
              </a:rPr>
              <a:t>Su Girişi</a:t>
            </a:r>
            <a:endParaRPr lang="tr-TR" sz="1400" dirty="0">
              <a:latin typeface="Comic Sans MS" pitchFamily="66" charset="0"/>
            </a:endParaRPr>
          </a:p>
        </p:txBody>
      </p:sp>
      <p:sp>
        <p:nvSpPr>
          <p:cNvPr id="12" name="11 Metin kutusu"/>
          <p:cNvSpPr txBox="1"/>
          <p:nvPr/>
        </p:nvSpPr>
        <p:spPr>
          <a:xfrm>
            <a:off x="2051720" y="1295182"/>
            <a:ext cx="800219" cy="307777"/>
          </a:xfrm>
          <a:prstGeom prst="rect">
            <a:avLst/>
          </a:prstGeom>
          <a:noFill/>
        </p:spPr>
        <p:txBody>
          <a:bodyPr wrap="none" rtlCol="0">
            <a:spAutoFit/>
          </a:bodyPr>
          <a:lstStyle/>
          <a:p>
            <a:r>
              <a:rPr lang="tr-TR" sz="1400" dirty="0" smtClean="0">
                <a:latin typeface="Comic Sans MS" pitchFamily="66" charset="0"/>
              </a:rPr>
              <a:t>Kirli Su</a:t>
            </a:r>
            <a:endParaRPr lang="tr-TR" sz="1400" dirty="0">
              <a:latin typeface="Comic Sans MS" pitchFamily="66" charset="0"/>
            </a:endParaRPr>
          </a:p>
        </p:txBody>
      </p:sp>
      <p:sp>
        <p:nvSpPr>
          <p:cNvPr id="13" name="12 Metin kutusu"/>
          <p:cNvSpPr txBox="1"/>
          <p:nvPr/>
        </p:nvSpPr>
        <p:spPr>
          <a:xfrm>
            <a:off x="1979712" y="2060848"/>
            <a:ext cx="1301959" cy="523220"/>
          </a:xfrm>
          <a:prstGeom prst="rect">
            <a:avLst/>
          </a:prstGeom>
          <a:noFill/>
        </p:spPr>
        <p:txBody>
          <a:bodyPr wrap="none" rtlCol="0">
            <a:spAutoFit/>
          </a:bodyPr>
          <a:lstStyle/>
          <a:p>
            <a:r>
              <a:rPr lang="tr-TR" sz="1400" dirty="0" smtClean="0">
                <a:latin typeface="Comic Sans MS" pitchFamily="66" charset="0"/>
              </a:rPr>
              <a:t>Atık(Toprak, </a:t>
            </a:r>
          </a:p>
          <a:p>
            <a:r>
              <a:rPr lang="tr-TR" sz="1400" dirty="0" smtClean="0">
                <a:latin typeface="Comic Sans MS" pitchFamily="66" charset="0"/>
              </a:rPr>
              <a:t>Taş)</a:t>
            </a:r>
            <a:endParaRPr lang="tr-TR" sz="1400" dirty="0">
              <a:latin typeface="Comic Sans MS" pitchFamily="66" charset="0"/>
            </a:endParaRPr>
          </a:p>
        </p:txBody>
      </p:sp>
      <p:sp>
        <p:nvSpPr>
          <p:cNvPr id="14" name="13 Metin kutusu"/>
          <p:cNvSpPr txBox="1"/>
          <p:nvPr/>
        </p:nvSpPr>
        <p:spPr>
          <a:xfrm>
            <a:off x="2019798" y="2863969"/>
            <a:ext cx="679994" cy="307777"/>
          </a:xfrm>
          <a:prstGeom prst="rect">
            <a:avLst/>
          </a:prstGeom>
          <a:noFill/>
        </p:spPr>
        <p:txBody>
          <a:bodyPr wrap="none" rtlCol="0">
            <a:spAutoFit/>
          </a:bodyPr>
          <a:lstStyle/>
          <a:p>
            <a:r>
              <a:rPr lang="tr-TR" sz="1400" dirty="0" smtClean="0">
                <a:latin typeface="Comic Sans MS" pitchFamily="66" charset="0"/>
              </a:rPr>
              <a:t>Kabuk</a:t>
            </a:r>
            <a:endParaRPr lang="tr-TR" sz="1400" dirty="0">
              <a:latin typeface="Comic Sans MS" pitchFamily="66" charset="0"/>
            </a:endParaRPr>
          </a:p>
        </p:txBody>
      </p:sp>
      <p:sp>
        <p:nvSpPr>
          <p:cNvPr id="15" name="14 Metin kutusu"/>
          <p:cNvSpPr txBox="1"/>
          <p:nvPr/>
        </p:nvSpPr>
        <p:spPr>
          <a:xfrm>
            <a:off x="107504" y="4319518"/>
            <a:ext cx="901209" cy="307777"/>
          </a:xfrm>
          <a:prstGeom prst="rect">
            <a:avLst/>
          </a:prstGeom>
          <a:noFill/>
        </p:spPr>
        <p:txBody>
          <a:bodyPr wrap="none" rtlCol="0">
            <a:spAutoFit/>
          </a:bodyPr>
          <a:lstStyle/>
          <a:p>
            <a:r>
              <a:rPr lang="tr-TR" sz="1400" dirty="0" smtClean="0">
                <a:latin typeface="Comic Sans MS" pitchFamily="66" charset="0"/>
              </a:rPr>
              <a:t>Su Girişi</a:t>
            </a:r>
            <a:endParaRPr lang="tr-TR" sz="1400" dirty="0">
              <a:latin typeface="Comic Sans MS" pitchFamily="66" charset="0"/>
            </a:endParaRPr>
          </a:p>
        </p:txBody>
      </p:sp>
      <p:sp>
        <p:nvSpPr>
          <p:cNvPr id="16" name="15 Metin kutusu"/>
          <p:cNvSpPr txBox="1"/>
          <p:nvPr/>
        </p:nvSpPr>
        <p:spPr>
          <a:xfrm>
            <a:off x="2051720" y="4319518"/>
            <a:ext cx="896399" cy="307777"/>
          </a:xfrm>
          <a:prstGeom prst="rect">
            <a:avLst/>
          </a:prstGeom>
          <a:noFill/>
        </p:spPr>
        <p:txBody>
          <a:bodyPr wrap="none" rtlCol="0">
            <a:spAutoFit/>
          </a:bodyPr>
          <a:lstStyle/>
          <a:p>
            <a:r>
              <a:rPr lang="tr-TR" sz="1400" dirty="0" smtClean="0">
                <a:latin typeface="Comic Sans MS" pitchFamily="66" charset="0"/>
              </a:rPr>
              <a:t>Su Çıkışı</a:t>
            </a:r>
            <a:endParaRPr lang="tr-TR" sz="1400" dirty="0">
              <a:latin typeface="Comic Sans MS" pitchFamily="66" charset="0"/>
            </a:endParaRPr>
          </a:p>
        </p:txBody>
      </p:sp>
      <p:sp>
        <p:nvSpPr>
          <p:cNvPr id="17" name="16 Metin kutusu"/>
          <p:cNvSpPr txBox="1"/>
          <p:nvPr/>
        </p:nvSpPr>
        <p:spPr>
          <a:xfrm>
            <a:off x="271276" y="5661248"/>
            <a:ext cx="412292" cy="307777"/>
          </a:xfrm>
          <a:prstGeom prst="rect">
            <a:avLst/>
          </a:prstGeom>
          <a:noFill/>
        </p:spPr>
        <p:txBody>
          <a:bodyPr wrap="square" rtlCol="0">
            <a:spAutoFit/>
          </a:bodyPr>
          <a:lstStyle/>
          <a:p>
            <a:r>
              <a:rPr lang="tr-TR" sz="1400" dirty="0" smtClean="0">
                <a:latin typeface="Comic Sans MS" pitchFamily="66" charset="0"/>
              </a:rPr>
              <a:t>Su</a:t>
            </a:r>
            <a:endParaRPr lang="tr-TR" sz="1400" dirty="0">
              <a:latin typeface="Comic Sans MS" pitchFamily="66" charset="0"/>
            </a:endParaRPr>
          </a:p>
        </p:txBody>
      </p:sp>
      <p:sp>
        <p:nvSpPr>
          <p:cNvPr id="18" name="17 Metin kutusu"/>
          <p:cNvSpPr txBox="1"/>
          <p:nvPr/>
        </p:nvSpPr>
        <p:spPr>
          <a:xfrm>
            <a:off x="251520" y="6479758"/>
            <a:ext cx="896399" cy="307777"/>
          </a:xfrm>
          <a:prstGeom prst="rect">
            <a:avLst/>
          </a:prstGeom>
          <a:noFill/>
        </p:spPr>
        <p:txBody>
          <a:bodyPr wrap="none" rtlCol="0">
            <a:spAutoFit/>
          </a:bodyPr>
          <a:lstStyle/>
          <a:p>
            <a:r>
              <a:rPr lang="tr-TR" sz="1400" dirty="0" smtClean="0">
                <a:latin typeface="Comic Sans MS" pitchFamily="66" charset="0"/>
              </a:rPr>
              <a:t>Su Çıkışı</a:t>
            </a:r>
            <a:endParaRPr lang="tr-TR" sz="1400" dirty="0">
              <a:latin typeface="Comic Sans MS" pitchFamily="66" charset="0"/>
            </a:endParaRPr>
          </a:p>
        </p:txBody>
      </p:sp>
      <p:sp>
        <p:nvSpPr>
          <p:cNvPr id="19" name="18 Dikdörtgen"/>
          <p:cNvSpPr/>
          <p:nvPr/>
        </p:nvSpPr>
        <p:spPr>
          <a:xfrm>
            <a:off x="899592" y="0"/>
            <a:ext cx="1152128" cy="9087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bg1"/>
                </a:solidFill>
                <a:latin typeface="Comic Sans MS" pitchFamily="66" charset="0"/>
              </a:rPr>
              <a:t>Ham madde alımı </a:t>
            </a:r>
            <a:endParaRPr lang="tr-TR" sz="1400" b="1" dirty="0">
              <a:solidFill>
                <a:schemeClr val="bg1"/>
              </a:solidFill>
              <a:latin typeface="Comic Sans MS" pitchFamily="66" charset="0"/>
            </a:endParaRPr>
          </a:p>
        </p:txBody>
      </p:sp>
      <p:sp>
        <p:nvSpPr>
          <p:cNvPr id="20" name="19 Metin kutusu"/>
          <p:cNvSpPr txBox="1"/>
          <p:nvPr/>
        </p:nvSpPr>
        <p:spPr>
          <a:xfrm>
            <a:off x="539552" y="188640"/>
            <a:ext cx="288862" cy="307777"/>
          </a:xfrm>
          <a:prstGeom prst="rect">
            <a:avLst/>
          </a:prstGeom>
          <a:noFill/>
        </p:spPr>
        <p:txBody>
          <a:bodyPr wrap="none" rtlCol="0">
            <a:spAutoFit/>
          </a:bodyPr>
          <a:lstStyle/>
          <a:p>
            <a:r>
              <a:rPr lang="tr-TR" sz="1400" dirty="0" smtClean="0">
                <a:solidFill>
                  <a:srgbClr val="FF0000"/>
                </a:solidFill>
              </a:rPr>
              <a:t>A</a:t>
            </a:r>
            <a:endParaRPr lang="tr-TR" sz="1400" dirty="0">
              <a:solidFill>
                <a:srgbClr val="FF0000"/>
              </a:solidFill>
            </a:endParaRPr>
          </a:p>
        </p:txBody>
      </p:sp>
      <p:sp>
        <p:nvSpPr>
          <p:cNvPr id="21" name="20 Metin kutusu"/>
          <p:cNvSpPr txBox="1"/>
          <p:nvPr/>
        </p:nvSpPr>
        <p:spPr>
          <a:xfrm>
            <a:off x="1403648" y="908720"/>
            <a:ext cx="282450" cy="307777"/>
          </a:xfrm>
          <a:prstGeom prst="rect">
            <a:avLst/>
          </a:prstGeom>
          <a:noFill/>
        </p:spPr>
        <p:txBody>
          <a:bodyPr wrap="none" rtlCol="0">
            <a:spAutoFit/>
          </a:bodyPr>
          <a:lstStyle/>
          <a:p>
            <a:r>
              <a:rPr lang="tr-TR" sz="1400" dirty="0" smtClean="0">
                <a:solidFill>
                  <a:srgbClr val="FF0000"/>
                </a:solidFill>
              </a:rPr>
              <a:t>B</a:t>
            </a:r>
            <a:endParaRPr lang="tr-TR" sz="1400" dirty="0">
              <a:solidFill>
                <a:srgbClr val="FF0000"/>
              </a:solidFill>
            </a:endParaRPr>
          </a:p>
        </p:txBody>
      </p:sp>
      <p:sp>
        <p:nvSpPr>
          <p:cNvPr id="22" name="21 Metin kutusu"/>
          <p:cNvSpPr txBox="1"/>
          <p:nvPr/>
        </p:nvSpPr>
        <p:spPr>
          <a:xfrm>
            <a:off x="330714" y="1825079"/>
            <a:ext cx="280846" cy="307777"/>
          </a:xfrm>
          <a:prstGeom prst="rect">
            <a:avLst/>
          </a:prstGeom>
          <a:noFill/>
        </p:spPr>
        <p:txBody>
          <a:bodyPr wrap="none" rtlCol="0">
            <a:spAutoFit/>
          </a:bodyPr>
          <a:lstStyle/>
          <a:p>
            <a:r>
              <a:rPr lang="tr-TR" sz="1400" dirty="0" smtClean="0">
                <a:solidFill>
                  <a:srgbClr val="FF0000"/>
                </a:solidFill>
              </a:rPr>
              <a:t>C</a:t>
            </a:r>
            <a:endParaRPr lang="tr-TR" sz="1400" dirty="0">
              <a:solidFill>
                <a:srgbClr val="FF0000"/>
              </a:solidFill>
            </a:endParaRPr>
          </a:p>
        </p:txBody>
      </p:sp>
      <p:sp>
        <p:nvSpPr>
          <p:cNvPr id="23" name="22 Metin kutusu"/>
          <p:cNvSpPr txBox="1"/>
          <p:nvPr/>
        </p:nvSpPr>
        <p:spPr>
          <a:xfrm>
            <a:off x="1979712" y="3121223"/>
            <a:ext cx="266420" cy="307777"/>
          </a:xfrm>
          <a:prstGeom prst="rect">
            <a:avLst/>
          </a:prstGeom>
          <a:noFill/>
        </p:spPr>
        <p:txBody>
          <a:bodyPr wrap="none" rtlCol="0">
            <a:spAutoFit/>
          </a:bodyPr>
          <a:lstStyle/>
          <a:p>
            <a:r>
              <a:rPr lang="tr-TR" sz="1400" dirty="0" smtClean="0">
                <a:solidFill>
                  <a:srgbClr val="FF0000"/>
                </a:solidFill>
              </a:rPr>
              <a:t>F</a:t>
            </a:r>
            <a:endParaRPr lang="tr-TR" sz="1400" dirty="0">
              <a:solidFill>
                <a:srgbClr val="FF0000"/>
              </a:solidFill>
            </a:endParaRPr>
          </a:p>
        </p:txBody>
      </p:sp>
      <p:sp>
        <p:nvSpPr>
          <p:cNvPr id="24" name="23 Metin kutusu"/>
          <p:cNvSpPr txBox="1"/>
          <p:nvPr/>
        </p:nvSpPr>
        <p:spPr>
          <a:xfrm>
            <a:off x="1403648" y="3697287"/>
            <a:ext cx="296876" cy="307777"/>
          </a:xfrm>
          <a:prstGeom prst="rect">
            <a:avLst/>
          </a:prstGeom>
          <a:noFill/>
        </p:spPr>
        <p:txBody>
          <a:bodyPr wrap="none" rtlCol="0">
            <a:spAutoFit/>
          </a:bodyPr>
          <a:lstStyle/>
          <a:p>
            <a:r>
              <a:rPr lang="tr-TR" sz="1400" dirty="0" smtClean="0">
                <a:solidFill>
                  <a:srgbClr val="FF0000"/>
                </a:solidFill>
              </a:rPr>
              <a:t>G</a:t>
            </a:r>
            <a:endParaRPr lang="tr-TR" sz="1400" dirty="0">
              <a:solidFill>
                <a:srgbClr val="FF0000"/>
              </a:solidFill>
            </a:endParaRPr>
          </a:p>
        </p:txBody>
      </p:sp>
      <p:sp>
        <p:nvSpPr>
          <p:cNvPr id="25" name="24 Metin kutusu"/>
          <p:cNvSpPr txBox="1"/>
          <p:nvPr/>
        </p:nvSpPr>
        <p:spPr>
          <a:xfrm>
            <a:off x="395536" y="4561383"/>
            <a:ext cx="298480" cy="307777"/>
          </a:xfrm>
          <a:prstGeom prst="rect">
            <a:avLst/>
          </a:prstGeom>
          <a:noFill/>
        </p:spPr>
        <p:txBody>
          <a:bodyPr wrap="none" rtlCol="0">
            <a:spAutoFit/>
          </a:bodyPr>
          <a:lstStyle/>
          <a:p>
            <a:r>
              <a:rPr lang="tr-TR" sz="1400" dirty="0" smtClean="0">
                <a:solidFill>
                  <a:srgbClr val="FF0000"/>
                </a:solidFill>
              </a:rPr>
              <a:t>Ğ</a:t>
            </a:r>
            <a:endParaRPr lang="tr-TR" sz="1400" dirty="0">
              <a:solidFill>
                <a:srgbClr val="FF0000"/>
              </a:solidFill>
            </a:endParaRPr>
          </a:p>
        </p:txBody>
      </p:sp>
      <p:sp>
        <p:nvSpPr>
          <p:cNvPr id="26" name="25 Metin kutusu"/>
          <p:cNvSpPr txBox="1"/>
          <p:nvPr/>
        </p:nvSpPr>
        <p:spPr>
          <a:xfrm>
            <a:off x="2051720" y="4581128"/>
            <a:ext cx="229550" cy="307777"/>
          </a:xfrm>
          <a:prstGeom prst="rect">
            <a:avLst/>
          </a:prstGeom>
          <a:noFill/>
        </p:spPr>
        <p:txBody>
          <a:bodyPr wrap="none" rtlCol="0">
            <a:spAutoFit/>
          </a:bodyPr>
          <a:lstStyle/>
          <a:p>
            <a:r>
              <a:rPr lang="tr-TR" sz="1400" dirty="0" smtClean="0">
                <a:solidFill>
                  <a:srgbClr val="FF0000"/>
                </a:solidFill>
              </a:rPr>
              <a:t>I</a:t>
            </a:r>
            <a:endParaRPr lang="tr-TR" sz="1400" dirty="0">
              <a:solidFill>
                <a:srgbClr val="FF0000"/>
              </a:solidFill>
            </a:endParaRPr>
          </a:p>
        </p:txBody>
      </p:sp>
      <p:sp>
        <p:nvSpPr>
          <p:cNvPr id="27" name="26 Metin kutusu"/>
          <p:cNvSpPr txBox="1"/>
          <p:nvPr/>
        </p:nvSpPr>
        <p:spPr>
          <a:xfrm>
            <a:off x="1403648" y="5085184"/>
            <a:ext cx="229550" cy="307777"/>
          </a:xfrm>
          <a:prstGeom prst="rect">
            <a:avLst/>
          </a:prstGeom>
          <a:noFill/>
        </p:spPr>
        <p:txBody>
          <a:bodyPr wrap="none" rtlCol="0">
            <a:spAutoFit/>
          </a:bodyPr>
          <a:lstStyle/>
          <a:p>
            <a:r>
              <a:rPr lang="tr-TR" sz="1400" dirty="0" smtClean="0">
                <a:solidFill>
                  <a:srgbClr val="FF0000"/>
                </a:solidFill>
              </a:rPr>
              <a:t>İ</a:t>
            </a:r>
            <a:endParaRPr lang="tr-TR" sz="1400" dirty="0">
              <a:solidFill>
                <a:srgbClr val="FF0000"/>
              </a:solidFill>
            </a:endParaRPr>
          </a:p>
        </p:txBody>
      </p:sp>
      <p:sp>
        <p:nvSpPr>
          <p:cNvPr id="28" name="27 Metin kutusu"/>
          <p:cNvSpPr txBox="1"/>
          <p:nvPr/>
        </p:nvSpPr>
        <p:spPr>
          <a:xfrm>
            <a:off x="323528" y="6021288"/>
            <a:ext cx="242374" cy="307777"/>
          </a:xfrm>
          <a:prstGeom prst="rect">
            <a:avLst/>
          </a:prstGeom>
          <a:noFill/>
        </p:spPr>
        <p:txBody>
          <a:bodyPr wrap="none" rtlCol="0">
            <a:spAutoFit/>
          </a:bodyPr>
          <a:lstStyle/>
          <a:p>
            <a:r>
              <a:rPr lang="tr-TR" sz="1400" dirty="0">
                <a:solidFill>
                  <a:srgbClr val="FF0000"/>
                </a:solidFill>
              </a:rPr>
              <a:t>J</a:t>
            </a:r>
          </a:p>
        </p:txBody>
      </p:sp>
      <p:sp>
        <p:nvSpPr>
          <p:cNvPr id="29" name="28 Metin kutusu"/>
          <p:cNvSpPr txBox="1"/>
          <p:nvPr/>
        </p:nvSpPr>
        <p:spPr>
          <a:xfrm>
            <a:off x="1126008" y="6433591"/>
            <a:ext cx="277640" cy="307777"/>
          </a:xfrm>
          <a:prstGeom prst="rect">
            <a:avLst/>
          </a:prstGeom>
          <a:noFill/>
        </p:spPr>
        <p:txBody>
          <a:bodyPr wrap="none" rtlCol="0">
            <a:spAutoFit/>
          </a:bodyPr>
          <a:lstStyle/>
          <a:p>
            <a:r>
              <a:rPr lang="tr-TR" sz="1400" dirty="0" smtClean="0">
                <a:solidFill>
                  <a:srgbClr val="FF0000"/>
                </a:solidFill>
              </a:rPr>
              <a:t>K</a:t>
            </a:r>
            <a:endParaRPr lang="tr-TR" sz="1400" dirty="0">
              <a:solidFill>
                <a:srgbClr val="FF0000"/>
              </a:solidFill>
            </a:endParaRPr>
          </a:p>
        </p:txBody>
      </p:sp>
      <p:sp>
        <p:nvSpPr>
          <p:cNvPr id="30" name="29 Metin kutusu"/>
          <p:cNvSpPr txBox="1"/>
          <p:nvPr/>
        </p:nvSpPr>
        <p:spPr>
          <a:xfrm>
            <a:off x="1691680" y="6550223"/>
            <a:ext cx="260008" cy="307777"/>
          </a:xfrm>
          <a:prstGeom prst="rect">
            <a:avLst/>
          </a:prstGeom>
          <a:noFill/>
        </p:spPr>
        <p:txBody>
          <a:bodyPr wrap="none" rtlCol="0">
            <a:spAutoFit/>
          </a:bodyPr>
          <a:lstStyle/>
          <a:p>
            <a:r>
              <a:rPr lang="tr-TR" sz="1400" dirty="0">
                <a:solidFill>
                  <a:srgbClr val="FF0000"/>
                </a:solidFill>
              </a:rPr>
              <a:t>L</a:t>
            </a:r>
          </a:p>
        </p:txBody>
      </p:sp>
      <p:sp>
        <p:nvSpPr>
          <p:cNvPr id="31" name="30 Metin kutusu"/>
          <p:cNvSpPr txBox="1"/>
          <p:nvPr/>
        </p:nvSpPr>
        <p:spPr>
          <a:xfrm>
            <a:off x="2073206" y="5713511"/>
            <a:ext cx="338554" cy="307777"/>
          </a:xfrm>
          <a:prstGeom prst="rect">
            <a:avLst/>
          </a:prstGeom>
          <a:noFill/>
        </p:spPr>
        <p:txBody>
          <a:bodyPr wrap="none" rtlCol="0">
            <a:spAutoFit/>
          </a:bodyPr>
          <a:lstStyle/>
          <a:p>
            <a:r>
              <a:rPr lang="tr-TR" sz="1400" dirty="0" smtClean="0">
                <a:solidFill>
                  <a:srgbClr val="FF0000"/>
                </a:solidFill>
              </a:rPr>
              <a:t>M</a:t>
            </a:r>
            <a:endParaRPr lang="tr-TR" sz="1400" dirty="0">
              <a:solidFill>
                <a:srgbClr val="FF0000"/>
              </a:solidFill>
            </a:endParaRPr>
          </a:p>
        </p:txBody>
      </p:sp>
      <p:sp>
        <p:nvSpPr>
          <p:cNvPr id="32" name="31 Sağ Ok"/>
          <p:cNvSpPr/>
          <p:nvPr/>
        </p:nvSpPr>
        <p:spPr>
          <a:xfrm>
            <a:off x="144016" y="1772816"/>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34" name="33 Sağ Ok"/>
          <p:cNvSpPr/>
          <p:nvPr/>
        </p:nvSpPr>
        <p:spPr>
          <a:xfrm>
            <a:off x="216024" y="4509120"/>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35" name="34 Sağ Ok"/>
          <p:cNvSpPr/>
          <p:nvPr/>
        </p:nvSpPr>
        <p:spPr>
          <a:xfrm>
            <a:off x="216024" y="5949280"/>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36" name="35 Sağ Ok"/>
          <p:cNvSpPr/>
          <p:nvPr/>
        </p:nvSpPr>
        <p:spPr>
          <a:xfrm>
            <a:off x="216024" y="476672"/>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37" name="36 Aşağı Ok"/>
          <p:cNvSpPr/>
          <p:nvPr/>
        </p:nvSpPr>
        <p:spPr>
          <a:xfrm>
            <a:off x="1393256" y="908720"/>
            <a:ext cx="72008" cy="4320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38" name="37 Aşağı Ok"/>
          <p:cNvSpPr/>
          <p:nvPr/>
        </p:nvSpPr>
        <p:spPr>
          <a:xfrm flipH="1">
            <a:off x="1043606" y="6453336"/>
            <a:ext cx="144017" cy="4046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39" name="38 Aşağı Ok"/>
          <p:cNvSpPr/>
          <p:nvPr/>
        </p:nvSpPr>
        <p:spPr>
          <a:xfrm>
            <a:off x="1619672" y="6453336"/>
            <a:ext cx="144016" cy="4046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40" name="39 Aşağı Ok"/>
          <p:cNvSpPr/>
          <p:nvPr/>
        </p:nvSpPr>
        <p:spPr>
          <a:xfrm>
            <a:off x="1403648" y="5085184"/>
            <a:ext cx="72008" cy="4320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41" name="40 Sağ Ok"/>
          <p:cNvSpPr/>
          <p:nvPr/>
        </p:nvSpPr>
        <p:spPr>
          <a:xfrm>
            <a:off x="2051720" y="4509120"/>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42" name="41 Sağ Ok"/>
          <p:cNvSpPr/>
          <p:nvPr/>
        </p:nvSpPr>
        <p:spPr>
          <a:xfrm>
            <a:off x="2051720" y="1484784"/>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43" name="42 Sağ Ok"/>
          <p:cNvSpPr/>
          <p:nvPr/>
        </p:nvSpPr>
        <p:spPr>
          <a:xfrm>
            <a:off x="2160240" y="1988840"/>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46" name="45 Dikdörtgen"/>
          <p:cNvSpPr/>
          <p:nvPr/>
        </p:nvSpPr>
        <p:spPr>
          <a:xfrm>
            <a:off x="3563888" y="5589240"/>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Su Süzdürme</a:t>
            </a:r>
            <a:endParaRPr lang="tr-TR" sz="1400" b="1" dirty="0">
              <a:latin typeface="Comic Sans MS" pitchFamily="66" charset="0"/>
            </a:endParaRPr>
          </a:p>
        </p:txBody>
      </p:sp>
      <p:sp>
        <p:nvSpPr>
          <p:cNvPr id="47" name="46 Dikdörtgen"/>
          <p:cNvSpPr/>
          <p:nvPr/>
        </p:nvSpPr>
        <p:spPr>
          <a:xfrm>
            <a:off x="3563888" y="4149080"/>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Zımparalama ve Kesme</a:t>
            </a:r>
            <a:endParaRPr lang="tr-TR" sz="1400" b="1" dirty="0">
              <a:latin typeface="Comic Sans MS" pitchFamily="66" charset="0"/>
            </a:endParaRPr>
          </a:p>
        </p:txBody>
      </p:sp>
      <p:sp>
        <p:nvSpPr>
          <p:cNvPr id="48" name="47 Dikdörtgen"/>
          <p:cNvSpPr/>
          <p:nvPr/>
        </p:nvSpPr>
        <p:spPr>
          <a:xfrm>
            <a:off x="3563888" y="2708920"/>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Dilimleme</a:t>
            </a:r>
            <a:endParaRPr lang="tr-TR" sz="1400" b="1" dirty="0">
              <a:latin typeface="Comic Sans MS" pitchFamily="66" charset="0"/>
            </a:endParaRPr>
          </a:p>
        </p:txBody>
      </p:sp>
      <p:sp>
        <p:nvSpPr>
          <p:cNvPr id="49" name="48 Dikdörtgen"/>
          <p:cNvSpPr/>
          <p:nvPr/>
        </p:nvSpPr>
        <p:spPr>
          <a:xfrm>
            <a:off x="3563888" y="1340768"/>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Yıkama ve Süzme</a:t>
            </a:r>
            <a:endParaRPr lang="tr-TR" sz="1400" b="1" dirty="0">
              <a:latin typeface="Comic Sans MS" pitchFamily="66" charset="0"/>
            </a:endParaRPr>
          </a:p>
        </p:txBody>
      </p:sp>
      <p:sp>
        <p:nvSpPr>
          <p:cNvPr id="50" name="49 Dikdörtgen"/>
          <p:cNvSpPr/>
          <p:nvPr/>
        </p:nvSpPr>
        <p:spPr>
          <a:xfrm>
            <a:off x="3563888" y="0"/>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Kurutma</a:t>
            </a:r>
            <a:endParaRPr lang="tr-TR" sz="1400" b="1" dirty="0">
              <a:latin typeface="Comic Sans MS" pitchFamily="66" charset="0"/>
            </a:endParaRPr>
          </a:p>
        </p:txBody>
      </p:sp>
      <p:sp>
        <p:nvSpPr>
          <p:cNvPr id="51" name="50 Sağ Ok"/>
          <p:cNvSpPr/>
          <p:nvPr/>
        </p:nvSpPr>
        <p:spPr>
          <a:xfrm>
            <a:off x="2123728" y="5949280"/>
            <a:ext cx="1440160"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52" name="51 Sağ Ok"/>
          <p:cNvSpPr/>
          <p:nvPr/>
        </p:nvSpPr>
        <p:spPr>
          <a:xfrm rot="10800000">
            <a:off x="2843808" y="476672"/>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55" name="54 Sağ Ok"/>
          <p:cNvSpPr/>
          <p:nvPr/>
        </p:nvSpPr>
        <p:spPr>
          <a:xfrm>
            <a:off x="4716016" y="6066874"/>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56" name="55 Metin kutusu"/>
          <p:cNvSpPr txBox="1"/>
          <p:nvPr/>
        </p:nvSpPr>
        <p:spPr>
          <a:xfrm>
            <a:off x="4644008" y="5805264"/>
            <a:ext cx="936104" cy="307777"/>
          </a:xfrm>
          <a:prstGeom prst="rect">
            <a:avLst/>
          </a:prstGeom>
          <a:noFill/>
        </p:spPr>
        <p:txBody>
          <a:bodyPr wrap="square" rtlCol="0">
            <a:spAutoFit/>
          </a:bodyPr>
          <a:lstStyle/>
          <a:p>
            <a:r>
              <a:rPr lang="tr-TR" sz="1400" dirty="0" smtClean="0">
                <a:latin typeface="Comic Sans MS" pitchFamily="66" charset="0"/>
              </a:rPr>
              <a:t>Su çıkışı</a:t>
            </a:r>
            <a:endParaRPr lang="tr-TR" sz="1400" dirty="0">
              <a:latin typeface="Comic Sans MS" pitchFamily="66" charset="0"/>
            </a:endParaRPr>
          </a:p>
        </p:txBody>
      </p:sp>
      <p:sp>
        <p:nvSpPr>
          <p:cNvPr id="57" name="56 Metin kutusu"/>
          <p:cNvSpPr txBox="1"/>
          <p:nvPr/>
        </p:nvSpPr>
        <p:spPr>
          <a:xfrm>
            <a:off x="4860032" y="6138882"/>
            <a:ext cx="303288" cy="307777"/>
          </a:xfrm>
          <a:prstGeom prst="rect">
            <a:avLst/>
          </a:prstGeom>
          <a:noFill/>
        </p:spPr>
        <p:txBody>
          <a:bodyPr wrap="none" rtlCol="0">
            <a:spAutoFit/>
          </a:bodyPr>
          <a:lstStyle/>
          <a:p>
            <a:r>
              <a:rPr lang="tr-TR" sz="1400" dirty="0" smtClean="0">
                <a:solidFill>
                  <a:srgbClr val="FF0000"/>
                </a:solidFill>
              </a:rPr>
              <a:t>N</a:t>
            </a:r>
            <a:endParaRPr lang="tr-TR" sz="1400" dirty="0">
              <a:solidFill>
                <a:srgbClr val="FF0000"/>
              </a:solidFill>
            </a:endParaRPr>
          </a:p>
        </p:txBody>
      </p:sp>
      <p:sp>
        <p:nvSpPr>
          <p:cNvPr id="59" name="58 Yukarı Ok"/>
          <p:cNvSpPr/>
          <p:nvPr/>
        </p:nvSpPr>
        <p:spPr>
          <a:xfrm>
            <a:off x="4067944" y="5085184"/>
            <a:ext cx="144016" cy="50405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0" name="59 Yukarı Ok"/>
          <p:cNvSpPr/>
          <p:nvPr/>
        </p:nvSpPr>
        <p:spPr>
          <a:xfrm>
            <a:off x="4067944" y="3645024"/>
            <a:ext cx="144016" cy="50405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1" name="60 Yukarı Ok"/>
          <p:cNvSpPr/>
          <p:nvPr/>
        </p:nvSpPr>
        <p:spPr>
          <a:xfrm>
            <a:off x="4067944" y="2276872"/>
            <a:ext cx="144016" cy="4320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2" name="61 Yukarı Ok"/>
          <p:cNvSpPr/>
          <p:nvPr/>
        </p:nvSpPr>
        <p:spPr>
          <a:xfrm>
            <a:off x="3995936" y="908720"/>
            <a:ext cx="144016" cy="4320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6" name="65 Sağ Ok"/>
          <p:cNvSpPr/>
          <p:nvPr/>
        </p:nvSpPr>
        <p:spPr>
          <a:xfrm>
            <a:off x="4752528" y="4581128"/>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67" name="66 Metin kutusu"/>
          <p:cNvSpPr txBox="1"/>
          <p:nvPr/>
        </p:nvSpPr>
        <p:spPr>
          <a:xfrm>
            <a:off x="4788024" y="4293096"/>
            <a:ext cx="720080" cy="338554"/>
          </a:xfrm>
          <a:prstGeom prst="rect">
            <a:avLst/>
          </a:prstGeom>
          <a:noFill/>
        </p:spPr>
        <p:txBody>
          <a:bodyPr wrap="square" rtlCol="0">
            <a:spAutoFit/>
          </a:bodyPr>
          <a:lstStyle/>
          <a:p>
            <a:r>
              <a:rPr lang="tr-TR" sz="1600" dirty="0" smtClean="0">
                <a:latin typeface="Comic Sans MS" pitchFamily="66" charset="0"/>
              </a:rPr>
              <a:t>Atık</a:t>
            </a:r>
            <a:endParaRPr lang="tr-TR" sz="1600" dirty="0">
              <a:latin typeface="Comic Sans MS" pitchFamily="66" charset="0"/>
            </a:endParaRPr>
          </a:p>
        </p:txBody>
      </p:sp>
      <p:sp>
        <p:nvSpPr>
          <p:cNvPr id="68" name="67 Metin kutusu"/>
          <p:cNvSpPr txBox="1"/>
          <p:nvPr/>
        </p:nvSpPr>
        <p:spPr>
          <a:xfrm>
            <a:off x="4798416" y="4705399"/>
            <a:ext cx="303288" cy="307777"/>
          </a:xfrm>
          <a:prstGeom prst="rect">
            <a:avLst/>
          </a:prstGeom>
          <a:noFill/>
        </p:spPr>
        <p:txBody>
          <a:bodyPr wrap="none" rtlCol="0">
            <a:spAutoFit/>
          </a:bodyPr>
          <a:lstStyle/>
          <a:p>
            <a:r>
              <a:rPr lang="tr-TR" sz="1400" dirty="0" smtClean="0">
                <a:solidFill>
                  <a:srgbClr val="FF0000"/>
                </a:solidFill>
              </a:rPr>
              <a:t>Ö</a:t>
            </a:r>
            <a:endParaRPr lang="tr-TR" sz="1400" dirty="0">
              <a:solidFill>
                <a:srgbClr val="FF0000"/>
              </a:solidFill>
            </a:endParaRPr>
          </a:p>
        </p:txBody>
      </p:sp>
      <p:sp>
        <p:nvSpPr>
          <p:cNvPr id="71" name="70 Metin kutusu"/>
          <p:cNvSpPr txBox="1"/>
          <p:nvPr/>
        </p:nvSpPr>
        <p:spPr>
          <a:xfrm>
            <a:off x="2699792" y="188640"/>
            <a:ext cx="904415" cy="307777"/>
          </a:xfrm>
          <a:prstGeom prst="rect">
            <a:avLst/>
          </a:prstGeom>
          <a:noFill/>
        </p:spPr>
        <p:txBody>
          <a:bodyPr wrap="none" rtlCol="0">
            <a:spAutoFit/>
          </a:bodyPr>
          <a:lstStyle/>
          <a:p>
            <a:r>
              <a:rPr lang="tr-TR" sz="1400" dirty="0" smtClean="0">
                <a:latin typeface="Comic Sans MS" pitchFamily="66" charset="0"/>
              </a:rPr>
              <a:t>Su Kaybı</a:t>
            </a:r>
            <a:endParaRPr lang="tr-TR" sz="1400" dirty="0">
              <a:latin typeface="Comic Sans MS" pitchFamily="66" charset="0"/>
            </a:endParaRPr>
          </a:p>
        </p:txBody>
      </p:sp>
      <p:sp>
        <p:nvSpPr>
          <p:cNvPr id="72" name="71 Metin kutusu"/>
          <p:cNvSpPr txBox="1"/>
          <p:nvPr/>
        </p:nvSpPr>
        <p:spPr>
          <a:xfrm>
            <a:off x="3203848" y="548680"/>
            <a:ext cx="300082" cy="307777"/>
          </a:xfrm>
          <a:prstGeom prst="rect">
            <a:avLst/>
          </a:prstGeom>
          <a:noFill/>
        </p:spPr>
        <p:txBody>
          <a:bodyPr wrap="none" rtlCol="0">
            <a:spAutoFit/>
          </a:bodyPr>
          <a:lstStyle/>
          <a:p>
            <a:r>
              <a:rPr lang="tr-TR" sz="1400" dirty="0" smtClean="0">
                <a:solidFill>
                  <a:srgbClr val="FF0000"/>
                </a:solidFill>
              </a:rPr>
              <a:t>U</a:t>
            </a:r>
            <a:endParaRPr lang="tr-TR" sz="1400" dirty="0">
              <a:solidFill>
                <a:srgbClr val="FF0000"/>
              </a:solidFill>
            </a:endParaRPr>
          </a:p>
        </p:txBody>
      </p:sp>
      <p:sp>
        <p:nvSpPr>
          <p:cNvPr id="73" name="72 Metin kutusu"/>
          <p:cNvSpPr txBox="1"/>
          <p:nvPr/>
        </p:nvSpPr>
        <p:spPr>
          <a:xfrm>
            <a:off x="4139952" y="3789040"/>
            <a:ext cx="282450" cy="307777"/>
          </a:xfrm>
          <a:prstGeom prst="rect">
            <a:avLst/>
          </a:prstGeom>
          <a:noFill/>
        </p:spPr>
        <p:txBody>
          <a:bodyPr wrap="none" rtlCol="0">
            <a:spAutoFit/>
          </a:bodyPr>
          <a:lstStyle/>
          <a:p>
            <a:r>
              <a:rPr lang="tr-TR" sz="1400" dirty="0" smtClean="0">
                <a:solidFill>
                  <a:srgbClr val="FF0000"/>
                </a:solidFill>
              </a:rPr>
              <a:t>P</a:t>
            </a:r>
            <a:endParaRPr lang="tr-TR" sz="1400" dirty="0">
              <a:solidFill>
                <a:srgbClr val="FF0000"/>
              </a:solidFill>
            </a:endParaRPr>
          </a:p>
        </p:txBody>
      </p:sp>
      <p:sp>
        <p:nvSpPr>
          <p:cNvPr id="74" name="73 Metin kutusu"/>
          <p:cNvSpPr txBox="1"/>
          <p:nvPr/>
        </p:nvSpPr>
        <p:spPr>
          <a:xfrm>
            <a:off x="4139952" y="5229200"/>
            <a:ext cx="303288" cy="307777"/>
          </a:xfrm>
          <a:prstGeom prst="rect">
            <a:avLst/>
          </a:prstGeom>
          <a:noFill/>
        </p:spPr>
        <p:txBody>
          <a:bodyPr wrap="none" rtlCol="0">
            <a:spAutoFit/>
          </a:bodyPr>
          <a:lstStyle/>
          <a:p>
            <a:r>
              <a:rPr lang="tr-TR" sz="1400" dirty="0" smtClean="0">
                <a:solidFill>
                  <a:srgbClr val="FF0000"/>
                </a:solidFill>
              </a:rPr>
              <a:t>O</a:t>
            </a:r>
            <a:endParaRPr lang="tr-TR" sz="1400" dirty="0">
              <a:solidFill>
                <a:srgbClr val="FF0000"/>
              </a:solidFill>
            </a:endParaRPr>
          </a:p>
        </p:txBody>
      </p:sp>
      <p:sp>
        <p:nvSpPr>
          <p:cNvPr id="81" name="80 Sağ Ok"/>
          <p:cNvSpPr/>
          <p:nvPr/>
        </p:nvSpPr>
        <p:spPr>
          <a:xfrm>
            <a:off x="2843808" y="1700808"/>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82" name="81 Metin kutusu"/>
          <p:cNvSpPr txBox="1"/>
          <p:nvPr/>
        </p:nvSpPr>
        <p:spPr>
          <a:xfrm>
            <a:off x="2699792" y="1412776"/>
            <a:ext cx="1080120" cy="307777"/>
          </a:xfrm>
          <a:prstGeom prst="rect">
            <a:avLst/>
          </a:prstGeom>
          <a:noFill/>
        </p:spPr>
        <p:txBody>
          <a:bodyPr wrap="square" rtlCol="0">
            <a:spAutoFit/>
          </a:bodyPr>
          <a:lstStyle/>
          <a:p>
            <a:r>
              <a:rPr lang="tr-TR" sz="1400" dirty="0" smtClean="0">
                <a:latin typeface="Comic Sans MS" pitchFamily="66" charset="0"/>
              </a:rPr>
              <a:t>Su Girişi</a:t>
            </a:r>
            <a:endParaRPr lang="tr-TR" sz="1400" dirty="0">
              <a:latin typeface="Comic Sans MS" pitchFamily="66" charset="0"/>
            </a:endParaRPr>
          </a:p>
        </p:txBody>
      </p:sp>
      <p:sp>
        <p:nvSpPr>
          <p:cNvPr id="84" name="83 Metin kutusu"/>
          <p:cNvSpPr txBox="1"/>
          <p:nvPr/>
        </p:nvSpPr>
        <p:spPr>
          <a:xfrm>
            <a:off x="3147040" y="1772816"/>
            <a:ext cx="272832" cy="307777"/>
          </a:xfrm>
          <a:prstGeom prst="rect">
            <a:avLst/>
          </a:prstGeom>
          <a:noFill/>
        </p:spPr>
        <p:txBody>
          <a:bodyPr wrap="none" rtlCol="0">
            <a:spAutoFit/>
          </a:bodyPr>
          <a:lstStyle/>
          <a:p>
            <a:r>
              <a:rPr lang="tr-TR" sz="1400" dirty="0" smtClean="0">
                <a:solidFill>
                  <a:srgbClr val="FF0000"/>
                </a:solidFill>
              </a:rPr>
              <a:t>S</a:t>
            </a:r>
            <a:endParaRPr lang="tr-TR" sz="1400" dirty="0">
              <a:solidFill>
                <a:srgbClr val="FF0000"/>
              </a:solidFill>
            </a:endParaRPr>
          </a:p>
        </p:txBody>
      </p:sp>
      <p:sp>
        <p:nvSpPr>
          <p:cNvPr id="86" name="85 Sağ Ok"/>
          <p:cNvSpPr/>
          <p:nvPr/>
        </p:nvSpPr>
        <p:spPr>
          <a:xfrm>
            <a:off x="4716016" y="1700808"/>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87" name="86 Metin kutusu"/>
          <p:cNvSpPr txBox="1"/>
          <p:nvPr/>
        </p:nvSpPr>
        <p:spPr>
          <a:xfrm>
            <a:off x="4644008" y="1412776"/>
            <a:ext cx="1520394" cy="307777"/>
          </a:xfrm>
          <a:prstGeom prst="rect">
            <a:avLst/>
          </a:prstGeom>
          <a:noFill/>
        </p:spPr>
        <p:txBody>
          <a:bodyPr wrap="square" rtlCol="0">
            <a:spAutoFit/>
          </a:bodyPr>
          <a:lstStyle/>
          <a:p>
            <a:r>
              <a:rPr lang="tr-TR" sz="1400" dirty="0" smtClean="0">
                <a:latin typeface="Comic Sans MS" pitchFamily="66" charset="0"/>
              </a:rPr>
              <a:t>Su Çıkışı</a:t>
            </a:r>
            <a:endParaRPr lang="tr-TR" sz="1400" dirty="0">
              <a:latin typeface="Comic Sans MS" pitchFamily="66" charset="0"/>
            </a:endParaRPr>
          </a:p>
        </p:txBody>
      </p:sp>
      <p:sp>
        <p:nvSpPr>
          <p:cNvPr id="88" name="87 Metin kutusu"/>
          <p:cNvSpPr txBox="1"/>
          <p:nvPr/>
        </p:nvSpPr>
        <p:spPr>
          <a:xfrm>
            <a:off x="4716016" y="1753071"/>
            <a:ext cx="360040" cy="307777"/>
          </a:xfrm>
          <a:prstGeom prst="rect">
            <a:avLst/>
          </a:prstGeom>
          <a:noFill/>
        </p:spPr>
        <p:txBody>
          <a:bodyPr wrap="square" rtlCol="0">
            <a:spAutoFit/>
          </a:bodyPr>
          <a:lstStyle/>
          <a:p>
            <a:r>
              <a:rPr lang="tr-TR" sz="1400" dirty="0" smtClean="0">
                <a:solidFill>
                  <a:srgbClr val="FF0000"/>
                </a:solidFill>
              </a:rPr>
              <a:t>Ş</a:t>
            </a:r>
            <a:endParaRPr lang="tr-TR" sz="1400" dirty="0">
              <a:solidFill>
                <a:srgbClr val="FF0000"/>
              </a:solidFill>
            </a:endParaRPr>
          </a:p>
        </p:txBody>
      </p:sp>
      <p:sp>
        <p:nvSpPr>
          <p:cNvPr id="89" name="88 Metin kutusu"/>
          <p:cNvSpPr txBox="1"/>
          <p:nvPr/>
        </p:nvSpPr>
        <p:spPr>
          <a:xfrm>
            <a:off x="4211960" y="2348880"/>
            <a:ext cx="282450" cy="307777"/>
          </a:xfrm>
          <a:prstGeom prst="rect">
            <a:avLst/>
          </a:prstGeom>
          <a:noFill/>
        </p:spPr>
        <p:txBody>
          <a:bodyPr wrap="none" rtlCol="0">
            <a:spAutoFit/>
          </a:bodyPr>
          <a:lstStyle/>
          <a:p>
            <a:r>
              <a:rPr lang="tr-TR" sz="1400" dirty="0" smtClean="0">
                <a:solidFill>
                  <a:srgbClr val="FF0000"/>
                </a:solidFill>
              </a:rPr>
              <a:t>R</a:t>
            </a:r>
            <a:endParaRPr lang="tr-TR" sz="1400" dirty="0">
              <a:solidFill>
                <a:srgbClr val="FF0000"/>
              </a:solidFill>
            </a:endParaRPr>
          </a:p>
        </p:txBody>
      </p:sp>
      <p:sp>
        <p:nvSpPr>
          <p:cNvPr id="90" name="89 Metin kutusu"/>
          <p:cNvSpPr txBox="1"/>
          <p:nvPr/>
        </p:nvSpPr>
        <p:spPr>
          <a:xfrm>
            <a:off x="4139952" y="980728"/>
            <a:ext cx="272832" cy="307777"/>
          </a:xfrm>
          <a:prstGeom prst="rect">
            <a:avLst/>
          </a:prstGeom>
          <a:noFill/>
        </p:spPr>
        <p:txBody>
          <a:bodyPr wrap="none" rtlCol="0">
            <a:spAutoFit/>
          </a:bodyPr>
          <a:lstStyle/>
          <a:p>
            <a:r>
              <a:rPr lang="tr-TR" sz="1400" dirty="0" smtClean="0">
                <a:solidFill>
                  <a:srgbClr val="FF0000"/>
                </a:solidFill>
              </a:rPr>
              <a:t>T</a:t>
            </a:r>
            <a:endParaRPr lang="tr-TR" sz="1400" dirty="0">
              <a:solidFill>
                <a:srgbClr val="FF0000"/>
              </a:solidFill>
            </a:endParaRPr>
          </a:p>
        </p:txBody>
      </p:sp>
      <p:sp>
        <p:nvSpPr>
          <p:cNvPr id="92" name="91 Metin kutusu"/>
          <p:cNvSpPr txBox="1"/>
          <p:nvPr/>
        </p:nvSpPr>
        <p:spPr>
          <a:xfrm>
            <a:off x="4716016" y="96887"/>
            <a:ext cx="300082" cy="307777"/>
          </a:xfrm>
          <a:prstGeom prst="rect">
            <a:avLst/>
          </a:prstGeom>
          <a:noFill/>
        </p:spPr>
        <p:txBody>
          <a:bodyPr wrap="none" rtlCol="0">
            <a:spAutoFit/>
          </a:bodyPr>
          <a:lstStyle/>
          <a:p>
            <a:r>
              <a:rPr lang="tr-TR" sz="1400" dirty="0" smtClean="0">
                <a:solidFill>
                  <a:srgbClr val="FF0000"/>
                </a:solidFill>
              </a:rPr>
              <a:t>Ü</a:t>
            </a:r>
            <a:endParaRPr lang="tr-TR" sz="1400" dirty="0">
              <a:solidFill>
                <a:srgbClr val="FF0000"/>
              </a:solidFill>
            </a:endParaRPr>
          </a:p>
        </p:txBody>
      </p:sp>
      <p:sp>
        <p:nvSpPr>
          <p:cNvPr id="94" name="93 Dikdörtgen"/>
          <p:cNvSpPr/>
          <p:nvPr/>
        </p:nvSpPr>
        <p:spPr>
          <a:xfrm>
            <a:off x="6732240" y="665003"/>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 </a:t>
            </a:r>
          </a:p>
          <a:p>
            <a:pPr algn="ctr"/>
            <a:r>
              <a:rPr lang="tr-TR" sz="1400" b="1" dirty="0" smtClean="0">
                <a:latin typeface="Comic Sans MS" pitchFamily="66" charset="0"/>
              </a:rPr>
              <a:t>Kızartma ve Süzme</a:t>
            </a:r>
          </a:p>
          <a:p>
            <a:pPr algn="ctr"/>
            <a:endParaRPr lang="tr-TR" sz="1400" b="1" dirty="0">
              <a:latin typeface="Comic Sans MS" pitchFamily="66" charset="0"/>
            </a:endParaRPr>
          </a:p>
        </p:txBody>
      </p:sp>
      <p:sp>
        <p:nvSpPr>
          <p:cNvPr id="95" name="94 Dikdörtgen"/>
          <p:cNvSpPr/>
          <p:nvPr/>
        </p:nvSpPr>
        <p:spPr>
          <a:xfrm>
            <a:off x="6732240" y="2105163"/>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Otomatik Seçme</a:t>
            </a:r>
            <a:endParaRPr lang="tr-TR" sz="1400" b="1" dirty="0">
              <a:latin typeface="Comic Sans MS" pitchFamily="66" charset="0"/>
            </a:endParaRPr>
          </a:p>
        </p:txBody>
      </p:sp>
      <p:sp>
        <p:nvSpPr>
          <p:cNvPr id="96" name="95 Aşağı Ok"/>
          <p:cNvSpPr/>
          <p:nvPr/>
        </p:nvSpPr>
        <p:spPr>
          <a:xfrm>
            <a:off x="7236296" y="3013883"/>
            <a:ext cx="72008"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97" name="96 Dikdörtgen"/>
          <p:cNvSpPr/>
          <p:nvPr/>
        </p:nvSpPr>
        <p:spPr>
          <a:xfrm>
            <a:off x="6732240" y="3545323"/>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Aroma</a:t>
            </a:r>
            <a:endParaRPr lang="tr-TR" sz="1400" b="1" dirty="0">
              <a:latin typeface="Comic Sans MS" pitchFamily="66" charset="0"/>
            </a:endParaRPr>
          </a:p>
        </p:txBody>
      </p:sp>
      <p:sp>
        <p:nvSpPr>
          <p:cNvPr id="98" name="97 Aşağı Ok"/>
          <p:cNvSpPr/>
          <p:nvPr/>
        </p:nvSpPr>
        <p:spPr>
          <a:xfrm>
            <a:off x="7236296" y="4454043"/>
            <a:ext cx="72008"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99" name="98 Dikdörtgen"/>
          <p:cNvSpPr/>
          <p:nvPr/>
        </p:nvSpPr>
        <p:spPr>
          <a:xfrm>
            <a:off x="6732240" y="4985483"/>
            <a:ext cx="11521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Paketleme</a:t>
            </a:r>
            <a:endParaRPr lang="tr-TR" sz="1400" b="1" dirty="0">
              <a:latin typeface="Comic Sans MS" pitchFamily="66" charset="0"/>
            </a:endParaRPr>
          </a:p>
        </p:txBody>
      </p:sp>
      <p:sp>
        <p:nvSpPr>
          <p:cNvPr id="100" name="99 Aşağı Ok"/>
          <p:cNvSpPr/>
          <p:nvPr/>
        </p:nvSpPr>
        <p:spPr>
          <a:xfrm>
            <a:off x="7236296" y="5894203"/>
            <a:ext cx="72008" cy="7200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01" name="100 Aşağı Ok"/>
          <p:cNvSpPr/>
          <p:nvPr/>
        </p:nvSpPr>
        <p:spPr>
          <a:xfrm>
            <a:off x="7236296" y="88939"/>
            <a:ext cx="144016" cy="5486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02" name="101 Sağ Ok"/>
          <p:cNvSpPr/>
          <p:nvPr/>
        </p:nvSpPr>
        <p:spPr>
          <a:xfrm>
            <a:off x="7884368" y="925651"/>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03" name="102 Sağ Ok"/>
          <p:cNvSpPr/>
          <p:nvPr/>
        </p:nvSpPr>
        <p:spPr>
          <a:xfrm>
            <a:off x="7884368" y="2437819"/>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04" name="103 Sağ Ok"/>
          <p:cNvSpPr/>
          <p:nvPr/>
        </p:nvSpPr>
        <p:spPr>
          <a:xfrm rot="10800000">
            <a:off x="7884368" y="3877979"/>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05" name="104 Metin kutusu"/>
          <p:cNvSpPr txBox="1"/>
          <p:nvPr/>
        </p:nvSpPr>
        <p:spPr>
          <a:xfrm>
            <a:off x="7308304" y="205571"/>
            <a:ext cx="504056" cy="307777"/>
          </a:xfrm>
          <a:prstGeom prst="rect">
            <a:avLst/>
          </a:prstGeom>
          <a:noFill/>
        </p:spPr>
        <p:txBody>
          <a:bodyPr wrap="square" rtlCol="0">
            <a:spAutoFit/>
          </a:bodyPr>
          <a:lstStyle/>
          <a:p>
            <a:r>
              <a:rPr lang="tr-TR" sz="1400" dirty="0" smtClean="0">
                <a:latin typeface="Comic Sans MS" pitchFamily="66" charset="0"/>
              </a:rPr>
              <a:t>Yağ</a:t>
            </a:r>
            <a:endParaRPr lang="tr-TR" sz="1400" dirty="0">
              <a:latin typeface="Comic Sans MS" pitchFamily="66" charset="0"/>
            </a:endParaRPr>
          </a:p>
        </p:txBody>
      </p:sp>
      <p:sp>
        <p:nvSpPr>
          <p:cNvPr id="106" name="105 Metin kutusu"/>
          <p:cNvSpPr txBox="1"/>
          <p:nvPr/>
        </p:nvSpPr>
        <p:spPr>
          <a:xfrm>
            <a:off x="7812360" y="736049"/>
            <a:ext cx="978153" cy="307777"/>
          </a:xfrm>
          <a:prstGeom prst="rect">
            <a:avLst/>
          </a:prstGeom>
          <a:noFill/>
        </p:spPr>
        <p:txBody>
          <a:bodyPr wrap="none" rtlCol="0">
            <a:spAutoFit/>
          </a:bodyPr>
          <a:lstStyle/>
          <a:p>
            <a:r>
              <a:rPr lang="tr-TR" sz="1400" dirty="0" smtClean="0">
                <a:latin typeface="Comic Sans MS" pitchFamily="66" charset="0"/>
              </a:rPr>
              <a:t>Yağ Çıkışı</a:t>
            </a:r>
            <a:endParaRPr lang="tr-TR" sz="1400" dirty="0">
              <a:latin typeface="Comic Sans MS" pitchFamily="66" charset="0"/>
            </a:endParaRPr>
          </a:p>
        </p:txBody>
      </p:sp>
      <p:sp>
        <p:nvSpPr>
          <p:cNvPr id="107" name="106 Metin kutusu"/>
          <p:cNvSpPr txBox="1"/>
          <p:nvPr/>
        </p:nvSpPr>
        <p:spPr>
          <a:xfrm>
            <a:off x="7308304" y="1717739"/>
            <a:ext cx="1763624" cy="307777"/>
          </a:xfrm>
          <a:prstGeom prst="rect">
            <a:avLst/>
          </a:prstGeom>
          <a:noFill/>
        </p:spPr>
        <p:txBody>
          <a:bodyPr wrap="none" rtlCol="0">
            <a:spAutoFit/>
          </a:bodyPr>
          <a:lstStyle/>
          <a:p>
            <a:r>
              <a:rPr lang="tr-TR" sz="1400" dirty="0" smtClean="0">
                <a:latin typeface="Comic Sans MS" pitchFamily="66" charset="0"/>
              </a:rPr>
              <a:t>Kızartılmış Patates</a:t>
            </a:r>
            <a:endParaRPr lang="tr-TR" sz="1400" dirty="0">
              <a:latin typeface="Comic Sans MS" pitchFamily="66" charset="0"/>
            </a:endParaRPr>
          </a:p>
        </p:txBody>
      </p:sp>
      <p:sp>
        <p:nvSpPr>
          <p:cNvPr id="108" name="107 Metin kutusu"/>
          <p:cNvSpPr txBox="1"/>
          <p:nvPr/>
        </p:nvSpPr>
        <p:spPr>
          <a:xfrm>
            <a:off x="7812360" y="2536249"/>
            <a:ext cx="1345240" cy="307777"/>
          </a:xfrm>
          <a:prstGeom prst="rect">
            <a:avLst/>
          </a:prstGeom>
          <a:noFill/>
        </p:spPr>
        <p:txBody>
          <a:bodyPr wrap="none" rtlCol="0">
            <a:spAutoFit/>
          </a:bodyPr>
          <a:lstStyle/>
          <a:p>
            <a:r>
              <a:rPr lang="tr-TR" sz="1400" dirty="0" smtClean="0">
                <a:latin typeface="Comic Sans MS" pitchFamily="66" charset="0"/>
              </a:rPr>
              <a:t>Çürük Patates</a:t>
            </a:r>
            <a:endParaRPr lang="tr-TR" sz="1400" dirty="0">
              <a:latin typeface="Comic Sans MS" pitchFamily="66" charset="0"/>
            </a:endParaRPr>
          </a:p>
        </p:txBody>
      </p:sp>
      <p:sp>
        <p:nvSpPr>
          <p:cNvPr id="109" name="108 Metin kutusu"/>
          <p:cNvSpPr txBox="1"/>
          <p:nvPr/>
        </p:nvSpPr>
        <p:spPr>
          <a:xfrm>
            <a:off x="6164583" y="3697287"/>
            <a:ext cx="495649" cy="307777"/>
          </a:xfrm>
          <a:prstGeom prst="rect">
            <a:avLst/>
          </a:prstGeom>
          <a:noFill/>
        </p:spPr>
        <p:txBody>
          <a:bodyPr wrap="none" rtlCol="0">
            <a:spAutoFit/>
          </a:bodyPr>
          <a:lstStyle/>
          <a:p>
            <a:r>
              <a:rPr lang="tr-TR" sz="1400" dirty="0" smtClean="0">
                <a:latin typeface="Comic Sans MS" pitchFamily="66" charset="0"/>
              </a:rPr>
              <a:t>Tuz</a:t>
            </a:r>
            <a:endParaRPr lang="tr-TR" sz="1400" dirty="0">
              <a:latin typeface="Comic Sans MS" pitchFamily="66" charset="0"/>
            </a:endParaRPr>
          </a:p>
        </p:txBody>
      </p:sp>
      <p:sp>
        <p:nvSpPr>
          <p:cNvPr id="110" name="109 Metin kutusu"/>
          <p:cNvSpPr txBox="1"/>
          <p:nvPr/>
        </p:nvSpPr>
        <p:spPr>
          <a:xfrm>
            <a:off x="6012160" y="4290282"/>
            <a:ext cx="590226" cy="307777"/>
          </a:xfrm>
          <a:prstGeom prst="rect">
            <a:avLst/>
          </a:prstGeom>
          <a:noFill/>
        </p:spPr>
        <p:txBody>
          <a:bodyPr wrap="none" rtlCol="0">
            <a:spAutoFit/>
          </a:bodyPr>
          <a:lstStyle/>
          <a:p>
            <a:r>
              <a:rPr lang="tr-TR" sz="1400" dirty="0" smtClean="0">
                <a:latin typeface="Comic Sans MS" pitchFamily="66" charset="0"/>
              </a:rPr>
              <a:t>MSG</a:t>
            </a:r>
            <a:endParaRPr lang="tr-TR" sz="1400" dirty="0">
              <a:latin typeface="Comic Sans MS" pitchFamily="66" charset="0"/>
            </a:endParaRPr>
          </a:p>
        </p:txBody>
      </p:sp>
      <p:sp>
        <p:nvSpPr>
          <p:cNvPr id="111" name="110 Metin kutusu"/>
          <p:cNvSpPr txBox="1"/>
          <p:nvPr/>
        </p:nvSpPr>
        <p:spPr>
          <a:xfrm>
            <a:off x="8028384" y="3949987"/>
            <a:ext cx="721672" cy="307777"/>
          </a:xfrm>
          <a:prstGeom prst="rect">
            <a:avLst/>
          </a:prstGeom>
          <a:noFill/>
        </p:spPr>
        <p:txBody>
          <a:bodyPr wrap="none" rtlCol="0">
            <a:spAutoFit/>
          </a:bodyPr>
          <a:lstStyle/>
          <a:p>
            <a:r>
              <a:rPr lang="tr-TR" sz="1400" dirty="0" smtClean="0">
                <a:latin typeface="Comic Sans MS" pitchFamily="66" charset="0"/>
              </a:rPr>
              <a:t>Çemen</a:t>
            </a:r>
            <a:endParaRPr lang="tr-TR" sz="1400" dirty="0">
              <a:latin typeface="Comic Sans MS" pitchFamily="66" charset="0"/>
            </a:endParaRPr>
          </a:p>
        </p:txBody>
      </p:sp>
      <p:sp>
        <p:nvSpPr>
          <p:cNvPr id="112" name="111 Metin kutusu"/>
          <p:cNvSpPr txBox="1"/>
          <p:nvPr/>
        </p:nvSpPr>
        <p:spPr>
          <a:xfrm>
            <a:off x="6948264" y="6577607"/>
            <a:ext cx="705642" cy="307777"/>
          </a:xfrm>
          <a:prstGeom prst="rect">
            <a:avLst/>
          </a:prstGeom>
          <a:noFill/>
        </p:spPr>
        <p:txBody>
          <a:bodyPr wrap="none" rtlCol="0">
            <a:spAutoFit/>
          </a:bodyPr>
          <a:lstStyle/>
          <a:p>
            <a:r>
              <a:rPr lang="tr-TR" sz="1400" dirty="0" smtClean="0">
                <a:latin typeface="Comic Sans MS" pitchFamily="66" charset="0"/>
              </a:rPr>
              <a:t>ÜRÜN</a:t>
            </a:r>
            <a:endParaRPr lang="tr-TR" sz="1400" dirty="0">
              <a:latin typeface="Comic Sans MS" pitchFamily="66" charset="0"/>
            </a:endParaRPr>
          </a:p>
        </p:txBody>
      </p:sp>
      <p:sp>
        <p:nvSpPr>
          <p:cNvPr id="113" name="112 Metin kutusu"/>
          <p:cNvSpPr txBox="1"/>
          <p:nvPr/>
        </p:nvSpPr>
        <p:spPr>
          <a:xfrm>
            <a:off x="6228184" y="565611"/>
            <a:ext cx="300082" cy="307777"/>
          </a:xfrm>
          <a:prstGeom prst="rect">
            <a:avLst/>
          </a:prstGeom>
          <a:noFill/>
        </p:spPr>
        <p:txBody>
          <a:bodyPr wrap="none" rtlCol="0">
            <a:spAutoFit/>
          </a:bodyPr>
          <a:lstStyle/>
          <a:p>
            <a:r>
              <a:rPr lang="tr-TR" sz="1400" dirty="0" smtClean="0">
                <a:solidFill>
                  <a:srgbClr val="FF0000"/>
                </a:solidFill>
              </a:rPr>
              <a:t>Ü</a:t>
            </a:r>
            <a:endParaRPr lang="tr-TR" sz="1400" dirty="0">
              <a:solidFill>
                <a:srgbClr val="FF0000"/>
              </a:solidFill>
            </a:endParaRPr>
          </a:p>
        </p:txBody>
      </p:sp>
      <p:sp>
        <p:nvSpPr>
          <p:cNvPr id="114" name="113 Metin kutusu"/>
          <p:cNvSpPr txBox="1"/>
          <p:nvPr/>
        </p:nvSpPr>
        <p:spPr>
          <a:xfrm>
            <a:off x="7040282" y="185826"/>
            <a:ext cx="287258" cy="307777"/>
          </a:xfrm>
          <a:prstGeom prst="rect">
            <a:avLst/>
          </a:prstGeom>
          <a:noFill/>
        </p:spPr>
        <p:txBody>
          <a:bodyPr wrap="none" rtlCol="0">
            <a:spAutoFit/>
          </a:bodyPr>
          <a:lstStyle/>
          <a:p>
            <a:r>
              <a:rPr lang="tr-TR" sz="1400" dirty="0" smtClean="0">
                <a:solidFill>
                  <a:srgbClr val="FF0000"/>
                </a:solidFill>
              </a:rPr>
              <a:t>V</a:t>
            </a:r>
            <a:endParaRPr lang="tr-TR" sz="1400" dirty="0">
              <a:solidFill>
                <a:srgbClr val="FF0000"/>
              </a:solidFill>
            </a:endParaRPr>
          </a:p>
        </p:txBody>
      </p:sp>
      <p:sp>
        <p:nvSpPr>
          <p:cNvPr id="115" name="114 Metin kutusu"/>
          <p:cNvSpPr txBox="1"/>
          <p:nvPr/>
        </p:nvSpPr>
        <p:spPr>
          <a:xfrm>
            <a:off x="8100392" y="977914"/>
            <a:ext cx="277640" cy="307777"/>
          </a:xfrm>
          <a:prstGeom prst="rect">
            <a:avLst/>
          </a:prstGeom>
          <a:noFill/>
        </p:spPr>
        <p:txBody>
          <a:bodyPr wrap="none" rtlCol="0">
            <a:spAutoFit/>
          </a:bodyPr>
          <a:lstStyle/>
          <a:p>
            <a:r>
              <a:rPr lang="tr-TR" sz="1400" dirty="0" smtClean="0">
                <a:solidFill>
                  <a:srgbClr val="FF0000"/>
                </a:solidFill>
              </a:rPr>
              <a:t>Y</a:t>
            </a:r>
            <a:endParaRPr lang="tr-TR" sz="1400" dirty="0">
              <a:solidFill>
                <a:srgbClr val="FF0000"/>
              </a:solidFill>
            </a:endParaRPr>
          </a:p>
        </p:txBody>
      </p:sp>
      <p:sp>
        <p:nvSpPr>
          <p:cNvPr id="116" name="115 Metin kutusu"/>
          <p:cNvSpPr txBox="1"/>
          <p:nvPr/>
        </p:nvSpPr>
        <p:spPr>
          <a:xfrm>
            <a:off x="7003412" y="1645731"/>
            <a:ext cx="277640" cy="307777"/>
          </a:xfrm>
          <a:prstGeom prst="rect">
            <a:avLst/>
          </a:prstGeom>
          <a:noFill/>
        </p:spPr>
        <p:txBody>
          <a:bodyPr wrap="none" rtlCol="0">
            <a:spAutoFit/>
          </a:bodyPr>
          <a:lstStyle/>
          <a:p>
            <a:r>
              <a:rPr lang="tr-TR" sz="1400" dirty="0" smtClean="0">
                <a:solidFill>
                  <a:srgbClr val="FF0000"/>
                </a:solidFill>
              </a:rPr>
              <a:t>Z</a:t>
            </a:r>
            <a:endParaRPr lang="tr-TR" sz="1400" dirty="0">
              <a:solidFill>
                <a:srgbClr val="FF0000"/>
              </a:solidFill>
            </a:endParaRPr>
          </a:p>
        </p:txBody>
      </p:sp>
      <p:sp>
        <p:nvSpPr>
          <p:cNvPr id="117" name="116 Metin kutusu"/>
          <p:cNvSpPr txBox="1"/>
          <p:nvPr/>
        </p:nvSpPr>
        <p:spPr>
          <a:xfrm>
            <a:off x="7899442" y="2202050"/>
            <a:ext cx="277640" cy="307777"/>
          </a:xfrm>
          <a:prstGeom prst="rect">
            <a:avLst/>
          </a:prstGeom>
          <a:noFill/>
        </p:spPr>
        <p:txBody>
          <a:bodyPr wrap="none" rtlCol="0">
            <a:spAutoFit/>
          </a:bodyPr>
          <a:lstStyle/>
          <a:p>
            <a:r>
              <a:rPr lang="tr-TR" sz="1400" dirty="0" smtClean="0">
                <a:solidFill>
                  <a:srgbClr val="FF0000"/>
                </a:solidFill>
              </a:rPr>
              <a:t>X</a:t>
            </a:r>
            <a:endParaRPr lang="tr-TR" sz="1400" dirty="0">
              <a:solidFill>
                <a:srgbClr val="FF0000"/>
              </a:solidFill>
            </a:endParaRPr>
          </a:p>
        </p:txBody>
      </p:sp>
      <p:sp>
        <p:nvSpPr>
          <p:cNvPr id="118" name="117 Metin kutusu"/>
          <p:cNvSpPr txBox="1"/>
          <p:nvPr/>
        </p:nvSpPr>
        <p:spPr>
          <a:xfrm>
            <a:off x="7251370" y="3085891"/>
            <a:ext cx="304892" cy="307777"/>
          </a:xfrm>
          <a:prstGeom prst="rect">
            <a:avLst/>
          </a:prstGeom>
          <a:noFill/>
        </p:spPr>
        <p:txBody>
          <a:bodyPr wrap="none" rtlCol="0">
            <a:spAutoFit/>
          </a:bodyPr>
          <a:lstStyle/>
          <a:p>
            <a:r>
              <a:rPr lang="tr-TR" sz="1400" dirty="0" smtClean="0">
                <a:solidFill>
                  <a:srgbClr val="FF0000"/>
                </a:solidFill>
              </a:rPr>
              <a:t>Q</a:t>
            </a:r>
            <a:endParaRPr lang="tr-TR" sz="1400" dirty="0">
              <a:solidFill>
                <a:srgbClr val="FF0000"/>
              </a:solidFill>
            </a:endParaRPr>
          </a:p>
        </p:txBody>
      </p:sp>
      <p:sp>
        <p:nvSpPr>
          <p:cNvPr id="119" name="118 Metin kutusu"/>
          <p:cNvSpPr txBox="1"/>
          <p:nvPr/>
        </p:nvSpPr>
        <p:spPr>
          <a:xfrm>
            <a:off x="6243258" y="3337247"/>
            <a:ext cx="344966" cy="307777"/>
          </a:xfrm>
          <a:prstGeom prst="rect">
            <a:avLst/>
          </a:prstGeom>
          <a:noFill/>
        </p:spPr>
        <p:txBody>
          <a:bodyPr wrap="none" rtlCol="0">
            <a:spAutoFit/>
          </a:bodyPr>
          <a:lstStyle/>
          <a:p>
            <a:r>
              <a:rPr lang="tr-TR" sz="1400" dirty="0" smtClean="0">
                <a:solidFill>
                  <a:srgbClr val="FF0000"/>
                </a:solidFill>
              </a:rPr>
              <a:t>W</a:t>
            </a:r>
            <a:endParaRPr lang="tr-TR" sz="1400" dirty="0">
              <a:solidFill>
                <a:srgbClr val="FF0000"/>
              </a:solidFill>
            </a:endParaRPr>
          </a:p>
        </p:txBody>
      </p:sp>
      <p:sp>
        <p:nvSpPr>
          <p:cNvPr id="120" name="119 Metin kutusu"/>
          <p:cNvSpPr txBox="1"/>
          <p:nvPr/>
        </p:nvSpPr>
        <p:spPr>
          <a:xfrm>
            <a:off x="6156176" y="4002250"/>
            <a:ext cx="326884" cy="307777"/>
          </a:xfrm>
          <a:prstGeom prst="rect">
            <a:avLst/>
          </a:prstGeom>
          <a:noFill/>
        </p:spPr>
        <p:txBody>
          <a:bodyPr wrap="none" rtlCol="0">
            <a:spAutoFit/>
          </a:bodyPr>
          <a:lstStyle/>
          <a:p>
            <a:r>
              <a:rPr lang="tr-TR" sz="1400" dirty="0" smtClean="0">
                <a:solidFill>
                  <a:srgbClr val="FF0000"/>
                </a:solidFill>
              </a:rPr>
              <a:t>A’</a:t>
            </a:r>
            <a:endParaRPr lang="tr-TR" sz="1400" dirty="0">
              <a:solidFill>
                <a:srgbClr val="FF0000"/>
              </a:solidFill>
            </a:endParaRPr>
          </a:p>
        </p:txBody>
      </p:sp>
      <p:sp>
        <p:nvSpPr>
          <p:cNvPr id="121" name="120 Metin kutusu"/>
          <p:cNvSpPr txBox="1"/>
          <p:nvPr/>
        </p:nvSpPr>
        <p:spPr>
          <a:xfrm>
            <a:off x="8172400" y="3642210"/>
            <a:ext cx="327334" cy="307777"/>
          </a:xfrm>
          <a:prstGeom prst="rect">
            <a:avLst/>
          </a:prstGeom>
          <a:noFill/>
        </p:spPr>
        <p:txBody>
          <a:bodyPr wrap="none" rtlCol="0">
            <a:spAutoFit/>
          </a:bodyPr>
          <a:lstStyle/>
          <a:p>
            <a:r>
              <a:rPr lang="tr-TR" sz="1400" dirty="0" smtClean="0">
                <a:solidFill>
                  <a:srgbClr val="FF0000"/>
                </a:solidFill>
              </a:rPr>
              <a:t>B’</a:t>
            </a:r>
            <a:endParaRPr lang="tr-TR" sz="1400" dirty="0">
              <a:solidFill>
                <a:srgbClr val="FF0000"/>
              </a:solidFill>
            </a:endParaRPr>
          </a:p>
        </p:txBody>
      </p:sp>
      <p:sp>
        <p:nvSpPr>
          <p:cNvPr id="122" name="121 Metin kutusu"/>
          <p:cNvSpPr txBox="1"/>
          <p:nvPr/>
        </p:nvSpPr>
        <p:spPr>
          <a:xfrm>
            <a:off x="7236296" y="4526051"/>
            <a:ext cx="333553" cy="307777"/>
          </a:xfrm>
          <a:prstGeom prst="rect">
            <a:avLst/>
          </a:prstGeom>
          <a:noFill/>
        </p:spPr>
        <p:txBody>
          <a:bodyPr wrap="none" rtlCol="0">
            <a:spAutoFit/>
          </a:bodyPr>
          <a:lstStyle/>
          <a:p>
            <a:r>
              <a:rPr lang="tr-TR" sz="1400" dirty="0" smtClean="0">
                <a:solidFill>
                  <a:srgbClr val="FF0000"/>
                </a:solidFill>
              </a:rPr>
              <a:t>C’</a:t>
            </a:r>
            <a:endParaRPr lang="tr-TR" sz="1400" dirty="0">
              <a:solidFill>
                <a:srgbClr val="FF0000"/>
              </a:solidFill>
            </a:endParaRPr>
          </a:p>
        </p:txBody>
      </p:sp>
      <p:sp>
        <p:nvSpPr>
          <p:cNvPr id="123" name="122 Metin kutusu"/>
          <p:cNvSpPr txBox="1"/>
          <p:nvPr/>
        </p:nvSpPr>
        <p:spPr>
          <a:xfrm>
            <a:off x="7236296" y="6110227"/>
            <a:ext cx="340414" cy="307777"/>
          </a:xfrm>
          <a:prstGeom prst="rect">
            <a:avLst/>
          </a:prstGeom>
          <a:noFill/>
        </p:spPr>
        <p:txBody>
          <a:bodyPr wrap="none" rtlCol="0">
            <a:spAutoFit/>
          </a:bodyPr>
          <a:lstStyle/>
          <a:p>
            <a:r>
              <a:rPr lang="tr-TR" sz="1400" dirty="0" smtClean="0">
                <a:solidFill>
                  <a:srgbClr val="FF0000"/>
                </a:solidFill>
              </a:rPr>
              <a:t>D’</a:t>
            </a:r>
            <a:endParaRPr lang="tr-TR" sz="1400" dirty="0">
              <a:solidFill>
                <a:srgbClr val="FF0000"/>
              </a:solidFill>
            </a:endParaRPr>
          </a:p>
        </p:txBody>
      </p:sp>
      <p:cxnSp>
        <p:nvCxnSpPr>
          <p:cNvPr id="125" name="124 Dirsek Bağlayıcısı"/>
          <p:cNvCxnSpPr>
            <a:stCxn id="50" idx="3"/>
            <a:endCxn id="94" idx="1"/>
          </p:cNvCxnSpPr>
          <p:nvPr/>
        </p:nvCxnSpPr>
        <p:spPr>
          <a:xfrm>
            <a:off x="4716016" y="454360"/>
            <a:ext cx="2016224" cy="665003"/>
          </a:xfrm>
          <a:prstGeom prst="bentConnector3">
            <a:avLst>
              <a:gd name="adj1" fmla="val 52094"/>
            </a:avLst>
          </a:prstGeom>
          <a:ln>
            <a:tailEnd type="arrow"/>
          </a:ln>
        </p:spPr>
        <p:style>
          <a:lnRef idx="1">
            <a:schemeClr val="accent2"/>
          </a:lnRef>
          <a:fillRef idx="0">
            <a:schemeClr val="accent2"/>
          </a:fillRef>
          <a:effectRef idx="0">
            <a:schemeClr val="accent2"/>
          </a:effectRef>
          <a:fontRef idx="minor">
            <a:schemeClr val="tx1"/>
          </a:fontRef>
        </p:style>
      </p:cxnSp>
      <p:sp>
        <p:nvSpPr>
          <p:cNvPr id="132" name="131 Sağ Ok"/>
          <p:cNvSpPr/>
          <p:nvPr/>
        </p:nvSpPr>
        <p:spPr>
          <a:xfrm>
            <a:off x="5796136" y="1052736"/>
            <a:ext cx="936104"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34" name="133 Eksi"/>
          <p:cNvSpPr/>
          <p:nvPr/>
        </p:nvSpPr>
        <p:spPr>
          <a:xfrm>
            <a:off x="4499992" y="332656"/>
            <a:ext cx="1512168" cy="288032"/>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35" name="134 Eksi"/>
          <p:cNvSpPr/>
          <p:nvPr/>
        </p:nvSpPr>
        <p:spPr>
          <a:xfrm rot="5400000">
            <a:off x="5314392" y="670384"/>
            <a:ext cx="963488" cy="288032"/>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36" name="135 Sağ Ok"/>
          <p:cNvSpPr/>
          <p:nvPr/>
        </p:nvSpPr>
        <p:spPr>
          <a:xfrm>
            <a:off x="6012160" y="3645024"/>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37" name="136 Sağ Ok"/>
          <p:cNvSpPr/>
          <p:nvPr/>
        </p:nvSpPr>
        <p:spPr>
          <a:xfrm>
            <a:off x="6012160" y="4221088"/>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38" name="137 Aşağı Ok"/>
          <p:cNvSpPr/>
          <p:nvPr/>
        </p:nvSpPr>
        <p:spPr>
          <a:xfrm>
            <a:off x="7236296" y="1556792"/>
            <a:ext cx="72008"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39" name="138 Metin kutusu"/>
          <p:cNvSpPr txBox="1"/>
          <p:nvPr/>
        </p:nvSpPr>
        <p:spPr>
          <a:xfrm>
            <a:off x="3059832" y="5661248"/>
            <a:ext cx="338554" cy="307777"/>
          </a:xfrm>
          <a:prstGeom prst="rect">
            <a:avLst/>
          </a:prstGeom>
          <a:noFill/>
        </p:spPr>
        <p:txBody>
          <a:bodyPr wrap="none" rtlCol="0">
            <a:spAutoFit/>
          </a:bodyPr>
          <a:lstStyle/>
          <a:p>
            <a:r>
              <a:rPr lang="tr-TR" sz="1400" dirty="0" smtClean="0">
                <a:solidFill>
                  <a:srgbClr val="FF0000"/>
                </a:solidFill>
              </a:rPr>
              <a:t>M</a:t>
            </a:r>
            <a:endParaRPr lang="tr-TR" sz="1400" dirty="0">
              <a:solidFill>
                <a:srgbClr val="FF0000"/>
              </a:solidFill>
            </a:endParaRPr>
          </a:p>
        </p:txBody>
      </p:sp>
      <p:sp>
        <p:nvSpPr>
          <p:cNvPr id="124" name="123 Metin kutusu"/>
          <p:cNvSpPr txBox="1"/>
          <p:nvPr/>
        </p:nvSpPr>
        <p:spPr>
          <a:xfrm>
            <a:off x="1979712" y="1537047"/>
            <a:ext cx="504056" cy="307777"/>
          </a:xfrm>
          <a:prstGeom prst="rect">
            <a:avLst/>
          </a:prstGeom>
          <a:noFill/>
        </p:spPr>
        <p:txBody>
          <a:bodyPr wrap="square" rtlCol="0">
            <a:spAutoFit/>
          </a:bodyPr>
          <a:lstStyle/>
          <a:p>
            <a:r>
              <a:rPr lang="tr-TR" sz="1400" dirty="0" smtClean="0">
                <a:solidFill>
                  <a:srgbClr val="FF0000"/>
                </a:solidFill>
              </a:rPr>
              <a:t>Ç</a:t>
            </a:r>
            <a:endParaRPr lang="tr-TR" sz="1400" dirty="0">
              <a:solidFill>
                <a:srgbClr val="FF0000"/>
              </a:solidFill>
            </a:endParaRPr>
          </a:p>
        </p:txBody>
      </p:sp>
      <p:sp>
        <p:nvSpPr>
          <p:cNvPr id="126" name="125 Metin kutusu"/>
          <p:cNvSpPr txBox="1"/>
          <p:nvPr/>
        </p:nvSpPr>
        <p:spPr>
          <a:xfrm>
            <a:off x="2411760" y="1753071"/>
            <a:ext cx="288032" cy="307777"/>
          </a:xfrm>
          <a:prstGeom prst="rect">
            <a:avLst/>
          </a:prstGeom>
          <a:noFill/>
        </p:spPr>
        <p:txBody>
          <a:bodyPr wrap="square" rtlCol="0">
            <a:spAutoFit/>
          </a:bodyPr>
          <a:lstStyle/>
          <a:p>
            <a:r>
              <a:rPr lang="tr-TR" sz="1400" dirty="0" smtClean="0">
                <a:solidFill>
                  <a:srgbClr val="FF0000"/>
                </a:solidFill>
              </a:rPr>
              <a:t>D</a:t>
            </a:r>
            <a:endParaRPr lang="tr-TR" sz="1400" dirty="0">
              <a:solidFill>
                <a:srgbClr val="FF0000"/>
              </a:solidFill>
            </a:endParaRPr>
          </a:p>
        </p:txBody>
      </p:sp>
      <p:sp>
        <p:nvSpPr>
          <p:cNvPr id="127" name="126 Metin kutusu"/>
          <p:cNvSpPr txBox="1"/>
          <p:nvPr/>
        </p:nvSpPr>
        <p:spPr>
          <a:xfrm>
            <a:off x="1475656" y="2276872"/>
            <a:ext cx="576064" cy="307777"/>
          </a:xfrm>
          <a:prstGeom prst="rect">
            <a:avLst/>
          </a:prstGeom>
          <a:noFill/>
        </p:spPr>
        <p:txBody>
          <a:bodyPr wrap="square" rtlCol="0">
            <a:spAutoFit/>
          </a:bodyPr>
          <a:lstStyle/>
          <a:p>
            <a:r>
              <a:rPr lang="tr-TR" sz="1400" dirty="0" smtClean="0">
                <a:solidFill>
                  <a:srgbClr val="FF0000"/>
                </a:solidFill>
              </a:rPr>
              <a:t>E</a:t>
            </a:r>
            <a:endParaRPr lang="tr-TR" sz="1400" dirty="0">
              <a:solidFill>
                <a:srgbClr val="FF0000"/>
              </a:solidFill>
            </a:endParaRPr>
          </a:p>
        </p:txBody>
      </p:sp>
      <p:sp>
        <p:nvSpPr>
          <p:cNvPr id="128" name="127 Sağ Ok"/>
          <p:cNvSpPr/>
          <p:nvPr/>
        </p:nvSpPr>
        <p:spPr>
          <a:xfrm>
            <a:off x="2123728" y="3068960"/>
            <a:ext cx="683568"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sz="1400" dirty="0">
              <a:latin typeface="Comic Sans MS" pitchFamily="66" charset="0"/>
            </a:endParaRPr>
          </a:p>
        </p:txBody>
      </p:sp>
      <p:sp>
        <p:nvSpPr>
          <p:cNvPr id="129" name="128 Metin kutusu"/>
          <p:cNvSpPr txBox="1"/>
          <p:nvPr/>
        </p:nvSpPr>
        <p:spPr>
          <a:xfrm>
            <a:off x="1763688" y="6381328"/>
            <a:ext cx="2016224" cy="307777"/>
          </a:xfrm>
          <a:prstGeom prst="rect">
            <a:avLst/>
          </a:prstGeom>
          <a:noFill/>
        </p:spPr>
        <p:txBody>
          <a:bodyPr wrap="square" rtlCol="0">
            <a:spAutoFit/>
          </a:bodyPr>
          <a:lstStyle/>
          <a:p>
            <a:r>
              <a:rPr lang="tr-TR" sz="1400" dirty="0" smtClean="0"/>
              <a:t>Çürük patatesler</a:t>
            </a:r>
            <a:endParaRPr lang="tr-TR"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Resim" descr="2soyma.png"/>
          <p:cNvPicPr>
            <a:picLocks noChangeAspect="1"/>
          </p:cNvPicPr>
          <p:nvPr/>
        </p:nvPicPr>
        <p:blipFill>
          <a:blip r:embed="rId2" cstate="print"/>
          <a:stretch>
            <a:fillRect/>
          </a:stretch>
        </p:blipFill>
        <p:spPr>
          <a:xfrm>
            <a:off x="2627784" y="404664"/>
            <a:ext cx="1728192" cy="949650"/>
          </a:xfrm>
          <a:prstGeom prst="rect">
            <a:avLst/>
          </a:prstGeom>
        </p:spPr>
      </p:pic>
      <p:pic>
        <p:nvPicPr>
          <p:cNvPr id="23" name="22 Resim" descr="3su püskürtmeli yıkama.png"/>
          <p:cNvPicPr>
            <a:picLocks noChangeAspect="1"/>
          </p:cNvPicPr>
          <p:nvPr/>
        </p:nvPicPr>
        <p:blipFill>
          <a:blip r:embed="rId3" cstate="print"/>
          <a:stretch>
            <a:fillRect/>
          </a:stretch>
        </p:blipFill>
        <p:spPr>
          <a:xfrm>
            <a:off x="4932040" y="404664"/>
            <a:ext cx="1583025" cy="864096"/>
          </a:xfrm>
          <a:prstGeom prst="rect">
            <a:avLst/>
          </a:prstGeom>
        </p:spPr>
      </p:pic>
      <p:pic>
        <p:nvPicPr>
          <p:cNvPr id="24" name="23 Resim" descr="4 Tuzlu suda yüzdürme.png"/>
          <p:cNvPicPr>
            <a:picLocks noChangeAspect="1"/>
          </p:cNvPicPr>
          <p:nvPr/>
        </p:nvPicPr>
        <p:blipFill>
          <a:blip r:embed="rId4" cstate="print"/>
          <a:stretch>
            <a:fillRect/>
          </a:stretch>
        </p:blipFill>
        <p:spPr>
          <a:xfrm>
            <a:off x="7092280" y="260648"/>
            <a:ext cx="1754577" cy="1008112"/>
          </a:xfrm>
          <a:prstGeom prst="rect">
            <a:avLst/>
          </a:prstGeom>
        </p:spPr>
      </p:pic>
      <p:pic>
        <p:nvPicPr>
          <p:cNvPr id="25" name="24 Resim" descr="5su süzdürme.png"/>
          <p:cNvPicPr>
            <a:picLocks noChangeAspect="1"/>
          </p:cNvPicPr>
          <p:nvPr/>
        </p:nvPicPr>
        <p:blipFill>
          <a:blip r:embed="rId5" cstate="print"/>
          <a:stretch>
            <a:fillRect/>
          </a:stretch>
        </p:blipFill>
        <p:spPr>
          <a:xfrm>
            <a:off x="395536" y="2420888"/>
            <a:ext cx="1407007" cy="767991"/>
          </a:xfrm>
          <a:prstGeom prst="rect">
            <a:avLst/>
          </a:prstGeom>
        </p:spPr>
      </p:pic>
      <p:pic>
        <p:nvPicPr>
          <p:cNvPr id="26" name="25 Resim" descr="6 zımparalama.png"/>
          <p:cNvPicPr>
            <a:picLocks noChangeAspect="1"/>
          </p:cNvPicPr>
          <p:nvPr/>
        </p:nvPicPr>
        <p:blipFill>
          <a:blip r:embed="rId6" cstate="print"/>
          <a:stretch>
            <a:fillRect/>
          </a:stretch>
        </p:blipFill>
        <p:spPr>
          <a:xfrm>
            <a:off x="2339752" y="2348880"/>
            <a:ext cx="1620557" cy="917458"/>
          </a:xfrm>
          <a:prstGeom prst="rect">
            <a:avLst/>
          </a:prstGeom>
        </p:spPr>
      </p:pic>
      <p:pic>
        <p:nvPicPr>
          <p:cNvPr id="27" name="26 Resim" descr="7 Dilimleme.png"/>
          <p:cNvPicPr>
            <a:picLocks noChangeAspect="1"/>
          </p:cNvPicPr>
          <p:nvPr/>
        </p:nvPicPr>
        <p:blipFill>
          <a:blip r:embed="rId7" cstate="print"/>
          <a:stretch>
            <a:fillRect/>
          </a:stretch>
        </p:blipFill>
        <p:spPr>
          <a:xfrm>
            <a:off x="3923928" y="2996952"/>
            <a:ext cx="1296144" cy="933532"/>
          </a:xfrm>
          <a:prstGeom prst="rect">
            <a:avLst/>
          </a:prstGeom>
        </p:spPr>
      </p:pic>
      <p:pic>
        <p:nvPicPr>
          <p:cNvPr id="29" name="28 Resim" descr="8 yıkama.png"/>
          <p:cNvPicPr>
            <a:picLocks noChangeAspect="1"/>
          </p:cNvPicPr>
          <p:nvPr/>
        </p:nvPicPr>
        <p:blipFill>
          <a:blip r:embed="rId8" cstate="print"/>
          <a:stretch>
            <a:fillRect/>
          </a:stretch>
        </p:blipFill>
        <p:spPr>
          <a:xfrm>
            <a:off x="5220072" y="2492896"/>
            <a:ext cx="1581900" cy="1065361"/>
          </a:xfrm>
          <a:prstGeom prst="rect">
            <a:avLst/>
          </a:prstGeom>
        </p:spPr>
      </p:pic>
      <p:pic>
        <p:nvPicPr>
          <p:cNvPr id="30" name="29 Resim" descr="9kurutma.png"/>
          <p:cNvPicPr>
            <a:picLocks noChangeAspect="1"/>
          </p:cNvPicPr>
          <p:nvPr/>
        </p:nvPicPr>
        <p:blipFill>
          <a:blip r:embed="rId9" cstate="print"/>
          <a:stretch>
            <a:fillRect/>
          </a:stretch>
        </p:blipFill>
        <p:spPr>
          <a:xfrm>
            <a:off x="7164288" y="3140968"/>
            <a:ext cx="1534145" cy="1076760"/>
          </a:xfrm>
          <a:prstGeom prst="rect">
            <a:avLst/>
          </a:prstGeom>
        </p:spPr>
      </p:pic>
      <p:pic>
        <p:nvPicPr>
          <p:cNvPr id="31" name="30 Resim" descr="10 kızartma.png"/>
          <p:cNvPicPr>
            <a:picLocks noChangeAspect="1"/>
          </p:cNvPicPr>
          <p:nvPr/>
        </p:nvPicPr>
        <p:blipFill>
          <a:blip r:embed="rId10" cstate="print"/>
          <a:stretch>
            <a:fillRect/>
          </a:stretch>
        </p:blipFill>
        <p:spPr>
          <a:xfrm>
            <a:off x="395536" y="4365104"/>
            <a:ext cx="1810482" cy="1267337"/>
          </a:xfrm>
          <a:prstGeom prst="rect">
            <a:avLst/>
          </a:prstGeom>
        </p:spPr>
      </p:pic>
      <p:pic>
        <p:nvPicPr>
          <p:cNvPr id="32" name="31 Resim" descr="11 otomatık seçme.png"/>
          <p:cNvPicPr>
            <a:picLocks noChangeAspect="1"/>
          </p:cNvPicPr>
          <p:nvPr/>
        </p:nvPicPr>
        <p:blipFill>
          <a:blip r:embed="rId11" cstate="print"/>
          <a:stretch>
            <a:fillRect/>
          </a:stretch>
        </p:blipFill>
        <p:spPr>
          <a:xfrm>
            <a:off x="2339752" y="5085184"/>
            <a:ext cx="1858126" cy="1038645"/>
          </a:xfrm>
          <a:prstGeom prst="rect">
            <a:avLst/>
          </a:prstGeom>
        </p:spPr>
      </p:pic>
      <p:pic>
        <p:nvPicPr>
          <p:cNvPr id="33" name="32 Resim" descr="12 aroma.png"/>
          <p:cNvPicPr>
            <a:picLocks noChangeAspect="1"/>
          </p:cNvPicPr>
          <p:nvPr/>
        </p:nvPicPr>
        <p:blipFill>
          <a:blip r:embed="rId12" cstate="print"/>
          <a:stretch>
            <a:fillRect/>
          </a:stretch>
        </p:blipFill>
        <p:spPr>
          <a:xfrm>
            <a:off x="4716016" y="4869160"/>
            <a:ext cx="1895238" cy="1209524"/>
          </a:xfrm>
          <a:prstGeom prst="rect">
            <a:avLst/>
          </a:prstGeom>
        </p:spPr>
      </p:pic>
      <p:pic>
        <p:nvPicPr>
          <p:cNvPr id="34" name="33 Resim" descr="13 paketleme.png"/>
          <p:cNvPicPr>
            <a:picLocks noChangeAspect="1"/>
          </p:cNvPicPr>
          <p:nvPr/>
        </p:nvPicPr>
        <p:blipFill>
          <a:blip r:embed="rId13" cstate="print"/>
          <a:stretch>
            <a:fillRect/>
          </a:stretch>
        </p:blipFill>
        <p:spPr>
          <a:xfrm>
            <a:off x="7092280" y="5609720"/>
            <a:ext cx="1295924" cy="1248280"/>
          </a:xfrm>
          <a:prstGeom prst="rect">
            <a:avLst/>
          </a:prstGeom>
        </p:spPr>
      </p:pic>
      <p:cxnSp>
        <p:nvCxnSpPr>
          <p:cNvPr id="48" name="47 Düz Bağlayıcı"/>
          <p:cNvCxnSpPr/>
          <p:nvPr/>
        </p:nvCxnSpPr>
        <p:spPr>
          <a:xfrm>
            <a:off x="3923928" y="119675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Düz Bağlayıcı"/>
          <p:cNvCxnSpPr/>
          <p:nvPr/>
        </p:nvCxnSpPr>
        <p:spPr>
          <a:xfrm>
            <a:off x="4499992" y="692696"/>
            <a:ext cx="8384" cy="512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53 Düz Bağlayıcı"/>
          <p:cNvCxnSpPr/>
          <p:nvPr/>
        </p:nvCxnSpPr>
        <p:spPr>
          <a:xfrm>
            <a:off x="4499992" y="69269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Düz Bağlayıcı"/>
          <p:cNvCxnSpPr/>
          <p:nvPr/>
        </p:nvCxnSpPr>
        <p:spPr>
          <a:xfrm>
            <a:off x="6444208" y="11247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Düz Bağlayıcı"/>
          <p:cNvCxnSpPr/>
          <p:nvPr/>
        </p:nvCxnSpPr>
        <p:spPr>
          <a:xfrm>
            <a:off x="6876256" y="62068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Düz Bağlayıcı"/>
          <p:cNvCxnSpPr/>
          <p:nvPr/>
        </p:nvCxnSpPr>
        <p:spPr>
          <a:xfrm>
            <a:off x="6876256" y="6206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Düz Bağlayıcı"/>
          <p:cNvCxnSpPr/>
          <p:nvPr/>
        </p:nvCxnSpPr>
        <p:spPr>
          <a:xfrm flipV="1">
            <a:off x="8676456" y="1196752"/>
            <a:ext cx="8384" cy="567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68 Düz Bağlayıcı"/>
          <p:cNvCxnSpPr/>
          <p:nvPr/>
        </p:nvCxnSpPr>
        <p:spPr>
          <a:xfrm flipV="1">
            <a:off x="539552" y="1772816"/>
            <a:ext cx="813690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70 Düz Bağlayıcı"/>
          <p:cNvCxnSpPr/>
          <p:nvPr/>
        </p:nvCxnSpPr>
        <p:spPr>
          <a:xfrm flipV="1">
            <a:off x="539552" y="1844824"/>
            <a:ext cx="0" cy="783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74 Düz Bağlayıcı"/>
          <p:cNvCxnSpPr/>
          <p:nvPr/>
        </p:nvCxnSpPr>
        <p:spPr>
          <a:xfrm>
            <a:off x="1547664" y="292494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Düz Bağlayıcı"/>
          <p:cNvCxnSpPr/>
          <p:nvPr/>
        </p:nvCxnSpPr>
        <p:spPr>
          <a:xfrm flipV="1">
            <a:off x="2123728" y="2564904"/>
            <a:ext cx="0" cy="351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78 Düz Bağlayıcı"/>
          <p:cNvCxnSpPr/>
          <p:nvPr/>
        </p:nvCxnSpPr>
        <p:spPr>
          <a:xfrm>
            <a:off x="2123728" y="256490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81 Düz Bağlayıcı"/>
          <p:cNvCxnSpPr/>
          <p:nvPr/>
        </p:nvCxnSpPr>
        <p:spPr>
          <a:xfrm>
            <a:off x="3563888" y="3068960"/>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83 Düz Bağlayıcı"/>
          <p:cNvCxnSpPr/>
          <p:nvPr/>
        </p:nvCxnSpPr>
        <p:spPr>
          <a:xfrm>
            <a:off x="5004048" y="378904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85 Düz Bağlayıcı"/>
          <p:cNvCxnSpPr/>
          <p:nvPr/>
        </p:nvCxnSpPr>
        <p:spPr>
          <a:xfrm>
            <a:off x="5364088" y="2708920"/>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93 Düz Bağlayıcı"/>
          <p:cNvCxnSpPr/>
          <p:nvPr/>
        </p:nvCxnSpPr>
        <p:spPr>
          <a:xfrm>
            <a:off x="6732240" y="335699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95 Düz Bağlayıcı"/>
          <p:cNvCxnSpPr/>
          <p:nvPr/>
        </p:nvCxnSpPr>
        <p:spPr>
          <a:xfrm>
            <a:off x="8244408" y="407707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98 Düz Bağlayıcı"/>
          <p:cNvCxnSpPr/>
          <p:nvPr/>
        </p:nvCxnSpPr>
        <p:spPr>
          <a:xfrm>
            <a:off x="755576" y="4293096"/>
            <a:ext cx="7488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100 Düz Bağlayıcı"/>
          <p:cNvCxnSpPr/>
          <p:nvPr/>
        </p:nvCxnSpPr>
        <p:spPr>
          <a:xfrm flipV="1">
            <a:off x="755576" y="42930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109 Düz Bağlayıcı"/>
          <p:cNvCxnSpPr/>
          <p:nvPr/>
        </p:nvCxnSpPr>
        <p:spPr>
          <a:xfrm>
            <a:off x="1979712" y="5445224"/>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111 Düz Bağlayıcı"/>
          <p:cNvCxnSpPr/>
          <p:nvPr/>
        </p:nvCxnSpPr>
        <p:spPr>
          <a:xfrm>
            <a:off x="3851920" y="587727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114 Düz Bağlayıcı"/>
          <p:cNvCxnSpPr/>
          <p:nvPr/>
        </p:nvCxnSpPr>
        <p:spPr>
          <a:xfrm flipV="1">
            <a:off x="4427984" y="5157192"/>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116 Düz Bağlayıcı"/>
          <p:cNvCxnSpPr/>
          <p:nvPr/>
        </p:nvCxnSpPr>
        <p:spPr>
          <a:xfrm>
            <a:off x="4427984" y="515719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118 Düz Bağlayıcı"/>
          <p:cNvCxnSpPr/>
          <p:nvPr/>
        </p:nvCxnSpPr>
        <p:spPr>
          <a:xfrm>
            <a:off x="6372200" y="5661248"/>
            <a:ext cx="86409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Lenovo\Desktop\besleme bunkeri.PNG"/>
          <p:cNvPicPr>
            <a:picLocks noChangeAspect="1" noChangeArrowheads="1"/>
          </p:cNvPicPr>
          <p:nvPr/>
        </p:nvPicPr>
        <p:blipFill>
          <a:blip r:embed="rId14" cstate="print"/>
          <a:srcRect/>
          <a:stretch>
            <a:fillRect/>
          </a:stretch>
        </p:blipFill>
        <p:spPr bwMode="auto">
          <a:xfrm>
            <a:off x="755576" y="404664"/>
            <a:ext cx="1352550" cy="1000125"/>
          </a:xfrm>
          <a:prstGeom prst="rect">
            <a:avLst/>
          </a:prstGeom>
          <a:noFill/>
        </p:spPr>
      </p:pic>
      <p:cxnSp>
        <p:nvCxnSpPr>
          <p:cNvPr id="47" name="46 Dirsek Bağlayıcısı"/>
          <p:cNvCxnSpPr/>
          <p:nvPr/>
        </p:nvCxnSpPr>
        <p:spPr>
          <a:xfrm flipV="1">
            <a:off x="1907704" y="620688"/>
            <a:ext cx="1008112" cy="5760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060848"/>
            <a:ext cx="8229600" cy="1944216"/>
          </a:xfrm>
        </p:spPr>
        <p:txBody>
          <a:bodyPr>
            <a:noAutofit/>
          </a:bodyPr>
          <a:lstStyle/>
          <a:p>
            <a:r>
              <a:rPr lang="tr-TR" sz="6000" dirty="0" smtClean="0">
                <a:solidFill>
                  <a:srgbClr val="002060"/>
                </a:solidFill>
                <a:latin typeface="Algerian" pitchFamily="82" charset="0"/>
              </a:rPr>
              <a:t>KÜTLE VE ENERJİ DENKLİKLERİ</a:t>
            </a:r>
            <a:endParaRPr lang="tr-TR" sz="6000" dirty="0">
              <a:solidFill>
                <a:srgbClr val="002060"/>
              </a:solidFill>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0" y="908720"/>
            <a:ext cx="9144000" cy="1384995"/>
          </a:xfrm>
          <a:prstGeom prst="rect">
            <a:avLst/>
          </a:prstGeom>
          <a:noFill/>
        </p:spPr>
        <p:txBody>
          <a:bodyPr wrap="square" rtlCol="0">
            <a:spAutoFit/>
          </a:bodyPr>
          <a:lstStyle/>
          <a:p>
            <a:r>
              <a:rPr lang="tr-TR" sz="2800" b="1" i="1" dirty="0" smtClean="0"/>
              <a:t>    </a:t>
            </a:r>
            <a:r>
              <a:rPr lang="tr-TR" sz="2800" b="1" i="1" dirty="0" smtClean="0">
                <a:solidFill>
                  <a:srgbClr val="FF0000"/>
                </a:solidFill>
              </a:rPr>
              <a:t>Aksaray’ı seçmemizin asıl nedeni </a:t>
            </a:r>
            <a:r>
              <a:rPr lang="tr-TR" sz="2800" b="1" i="1" dirty="0" err="1" smtClean="0"/>
              <a:t>jeopolotik</a:t>
            </a:r>
            <a:r>
              <a:rPr lang="tr-TR" sz="2800" b="1" i="1" dirty="0" smtClean="0"/>
              <a:t> konunum bakımdan en uygun yer olması. Yani hem hammaddeye yakınlık hem de </a:t>
            </a:r>
            <a:r>
              <a:rPr lang="tr-TR" sz="2800" b="1" i="1" dirty="0" err="1" smtClean="0"/>
              <a:t>tüketiçiye</a:t>
            </a:r>
            <a:r>
              <a:rPr lang="tr-TR" sz="2800" b="1" i="1" dirty="0" smtClean="0"/>
              <a:t> yakın olmasıdır.</a:t>
            </a:r>
            <a:endParaRPr lang="tr-TR" sz="2800" b="1" i="1" dirty="0"/>
          </a:p>
        </p:txBody>
      </p:sp>
      <p:sp>
        <p:nvSpPr>
          <p:cNvPr id="4" name="3 Metin kutusu"/>
          <p:cNvSpPr txBox="1"/>
          <p:nvPr/>
        </p:nvSpPr>
        <p:spPr>
          <a:xfrm>
            <a:off x="323528" y="3717032"/>
            <a:ext cx="8424936" cy="1200329"/>
          </a:xfrm>
          <a:prstGeom prst="rect">
            <a:avLst/>
          </a:prstGeom>
          <a:noFill/>
        </p:spPr>
        <p:txBody>
          <a:bodyPr wrap="square" rtlCol="0">
            <a:spAutoFit/>
          </a:bodyPr>
          <a:lstStyle/>
          <a:p>
            <a:r>
              <a:rPr lang="tr-TR" sz="2400" b="1" i="1" dirty="0" smtClean="0"/>
              <a:t>  </a:t>
            </a:r>
            <a:r>
              <a:rPr lang="tr-TR" sz="2400" b="1" i="1" dirty="0" err="1" smtClean="0"/>
              <a:t>Kosgeb</a:t>
            </a:r>
            <a:r>
              <a:rPr lang="tr-TR" sz="2400" b="1" i="1" dirty="0" smtClean="0"/>
              <a:t> ve Ekonomi bakanlığının, gelişmişlik seviyesi ülkemizi 6 bölgeye ayırmıştır. Aksaray ise 5. bölgemiz olarak belirlenmiştir.Bu sebep den dolayı  tercihimiz  Aksaray olmuştur.</a:t>
            </a:r>
            <a:endParaRPr lang="tr-TR" sz="2400" dirty="0"/>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79712" y="1556792"/>
            <a:ext cx="208823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latin typeface="Algerian" pitchFamily="82" charset="0"/>
              </a:rPr>
              <a:t>TAŞ, TOPRAK AYIKLAMA VE YIKAMA</a:t>
            </a:r>
            <a:endParaRPr lang="tr-TR" dirty="0">
              <a:solidFill>
                <a:schemeClr val="bg1"/>
              </a:solidFill>
              <a:latin typeface="Algerian" pitchFamily="82" charset="0"/>
            </a:endParaRPr>
          </a:p>
        </p:txBody>
      </p:sp>
      <p:sp>
        <p:nvSpPr>
          <p:cNvPr id="5" name="4 Sağ Ok"/>
          <p:cNvSpPr/>
          <p:nvPr/>
        </p:nvSpPr>
        <p:spPr>
          <a:xfrm>
            <a:off x="323528" y="2276872"/>
            <a:ext cx="16206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7" name="6 Aşağı Ok"/>
          <p:cNvSpPr/>
          <p:nvPr/>
        </p:nvSpPr>
        <p:spPr>
          <a:xfrm>
            <a:off x="2915816" y="188640"/>
            <a:ext cx="14401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8" name="7 Sağ Ok"/>
          <p:cNvSpPr/>
          <p:nvPr/>
        </p:nvSpPr>
        <p:spPr>
          <a:xfrm>
            <a:off x="4067944" y="2276872"/>
            <a:ext cx="16206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9" name="8 Aşağı Ok"/>
          <p:cNvSpPr/>
          <p:nvPr/>
        </p:nvSpPr>
        <p:spPr>
          <a:xfrm>
            <a:off x="2339752" y="3212976"/>
            <a:ext cx="14401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0" name="9 Aşağı Ok"/>
          <p:cNvSpPr/>
          <p:nvPr/>
        </p:nvSpPr>
        <p:spPr>
          <a:xfrm>
            <a:off x="3563888" y="3212976"/>
            <a:ext cx="14401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1" name="10 Metin kutusu"/>
          <p:cNvSpPr txBox="1"/>
          <p:nvPr/>
        </p:nvSpPr>
        <p:spPr>
          <a:xfrm>
            <a:off x="539552" y="1988840"/>
            <a:ext cx="1261884" cy="1477328"/>
          </a:xfrm>
          <a:prstGeom prst="rect">
            <a:avLst/>
          </a:prstGeom>
          <a:noFill/>
        </p:spPr>
        <p:txBody>
          <a:bodyPr wrap="none" rtlCol="0">
            <a:spAutoFit/>
          </a:bodyPr>
          <a:lstStyle/>
          <a:p>
            <a:r>
              <a:rPr lang="tr-TR" dirty="0" smtClean="0"/>
              <a:t>	B</a:t>
            </a:r>
          </a:p>
          <a:p>
            <a:endParaRPr lang="tr-TR" dirty="0" smtClean="0"/>
          </a:p>
          <a:p>
            <a:r>
              <a:rPr lang="tr-TR" dirty="0" smtClean="0"/>
              <a:t>1000 kg/h</a:t>
            </a:r>
          </a:p>
          <a:p>
            <a:r>
              <a:rPr lang="tr-TR" dirty="0" smtClean="0"/>
              <a:t>%22 KM </a:t>
            </a:r>
          </a:p>
          <a:p>
            <a:r>
              <a:rPr lang="tr-TR" dirty="0" smtClean="0"/>
              <a:t>%78 SU</a:t>
            </a:r>
          </a:p>
        </p:txBody>
      </p:sp>
      <p:sp>
        <p:nvSpPr>
          <p:cNvPr id="12" name="11 Metin kutusu"/>
          <p:cNvSpPr txBox="1"/>
          <p:nvPr/>
        </p:nvSpPr>
        <p:spPr>
          <a:xfrm>
            <a:off x="323528" y="1988840"/>
            <a:ext cx="966931" cy="369332"/>
          </a:xfrm>
          <a:prstGeom prst="rect">
            <a:avLst/>
          </a:prstGeom>
          <a:noFill/>
        </p:spPr>
        <p:txBody>
          <a:bodyPr wrap="none" rtlCol="0">
            <a:spAutoFit/>
          </a:bodyPr>
          <a:lstStyle/>
          <a:p>
            <a:r>
              <a:rPr lang="tr-TR" dirty="0" smtClean="0"/>
              <a:t>Patates</a:t>
            </a:r>
            <a:endParaRPr lang="tr-TR" dirty="0"/>
          </a:p>
        </p:txBody>
      </p:sp>
      <p:sp>
        <p:nvSpPr>
          <p:cNvPr id="13" name="12 Metin kutusu"/>
          <p:cNvSpPr txBox="1"/>
          <p:nvPr/>
        </p:nvSpPr>
        <p:spPr>
          <a:xfrm>
            <a:off x="2987824" y="0"/>
            <a:ext cx="1056700" cy="646331"/>
          </a:xfrm>
          <a:prstGeom prst="rect">
            <a:avLst/>
          </a:prstGeom>
          <a:noFill/>
        </p:spPr>
        <p:txBody>
          <a:bodyPr wrap="none" rtlCol="0">
            <a:spAutoFit/>
          </a:bodyPr>
          <a:lstStyle/>
          <a:p>
            <a:endParaRPr lang="tr-TR" dirty="0" smtClean="0"/>
          </a:p>
          <a:p>
            <a:r>
              <a:rPr lang="tr-TR" dirty="0" smtClean="0"/>
              <a:t>Su Girişi</a:t>
            </a:r>
            <a:endParaRPr lang="tr-TR" dirty="0"/>
          </a:p>
        </p:txBody>
      </p:sp>
      <p:sp>
        <p:nvSpPr>
          <p:cNvPr id="14" name="13 Metin kutusu"/>
          <p:cNvSpPr txBox="1"/>
          <p:nvPr/>
        </p:nvSpPr>
        <p:spPr>
          <a:xfrm>
            <a:off x="2195736" y="620688"/>
            <a:ext cx="689932" cy="369332"/>
          </a:xfrm>
          <a:prstGeom prst="rect">
            <a:avLst/>
          </a:prstGeom>
          <a:noFill/>
        </p:spPr>
        <p:txBody>
          <a:bodyPr wrap="none" rtlCol="0">
            <a:spAutoFit/>
          </a:bodyPr>
          <a:lstStyle/>
          <a:p>
            <a:r>
              <a:rPr lang="tr-TR" dirty="0" smtClean="0"/>
              <a:t>2 Ton</a:t>
            </a:r>
            <a:endParaRPr lang="tr-TR" dirty="0"/>
          </a:p>
        </p:txBody>
      </p:sp>
      <p:sp>
        <p:nvSpPr>
          <p:cNvPr id="15" name="14 Metin kutusu"/>
          <p:cNvSpPr txBox="1"/>
          <p:nvPr/>
        </p:nvSpPr>
        <p:spPr>
          <a:xfrm>
            <a:off x="1547664" y="3164775"/>
            <a:ext cx="1536318" cy="1200329"/>
          </a:xfrm>
          <a:prstGeom prst="rect">
            <a:avLst/>
          </a:prstGeom>
          <a:noFill/>
        </p:spPr>
        <p:txBody>
          <a:bodyPr wrap="none" rtlCol="0">
            <a:spAutoFit/>
          </a:bodyPr>
          <a:lstStyle/>
          <a:p>
            <a:r>
              <a:rPr lang="tr-TR" dirty="0"/>
              <a:t> </a:t>
            </a:r>
            <a:r>
              <a:rPr lang="tr-TR" dirty="0" smtClean="0"/>
              <a:t>        Ç</a:t>
            </a:r>
          </a:p>
          <a:p>
            <a:endParaRPr lang="tr-TR" dirty="0" smtClean="0"/>
          </a:p>
          <a:p>
            <a:r>
              <a:rPr lang="tr-TR" dirty="0" smtClean="0"/>
              <a:t>               </a:t>
            </a:r>
          </a:p>
          <a:p>
            <a:r>
              <a:rPr lang="tr-TR" dirty="0"/>
              <a:t> </a:t>
            </a:r>
            <a:r>
              <a:rPr lang="tr-TR" dirty="0" smtClean="0"/>
              <a:t>               2 Ton</a:t>
            </a:r>
            <a:endParaRPr lang="tr-TR" dirty="0"/>
          </a:p>
        </p:txBody>
      </p:sp>
      <p:sp>
        <p:nvSpPr>
          <p:cNvPr id="16" name="15 Metin kutusu"/>
          <p:cNvSpPr txBox="1"/>
          <p:nvPr/>
        </p:nvSpPr>
        <p:spPr>
          <a:xfrm>
            <a:off x="3707904" y="3212976"/>
            <a:ext cx="351378" cy="646331"/>
          </a:xfrm>
          <a:prstGeom prst="rect">
            <a:avLst/>
          </a:prstGeom>
          <a:noFill/>
        </p:spPr>
        <p:txBody>
          <a:bodyPr wrap="none" rtlCol="0">
            <a:spAutoFit/>
          </a:bodyPr>
          <a:lstStyle/>
          <a:p>
            <a:r>
              <a:rPr lang="tr-TR" dirty="0" smtClean="0"/>
              <a:t>D</a:t>
            </a:r>
          </a:p>
          <a:p>
            <a:endParaRPr lang="tr-TR" dirty="0"/>
          </a:p>
        </p:txBody>
      </p:sp>
      <p:sp>
        <p:nvSpPr>
          <p:cNvPr id="17" name="16 Metin kutusu"/>
          <p:cNvSpPr txBox="1"/>
          <p:nvPr/>
        </p:nvSpPr>
        <p:spPr>
          <a:xfrm>
            <a:off x="3635896" y="3861048"/>
            <a:ext cx="2205959" cy="369332"/>
          </a:xfrm>
          <a:prstGeom prst="rect">
            <a:avLst/>
          </a:prstGeom>
          <a:noFill/>
        </p:spPr>
        <p:txBody>
          <a:bodyPr wrap="square" rtlCol="0">
            <a:spAutoFit/>
          </a:bodyPr>
          <a:lstStyle/>
          <a:p>
            <a:r>
              <a:rPr lang="tr-TR" dirty="0" smtClean="0"/>
              <a:t>%5 Kayıp=50 kg/h</a:t>
            </a:r>
            <a:endParaRPr lang="tr-TR" dirty="0"/>
          </a:p>
        </p:txBody>
      </p:sp>
      <p:sp>
        <p:nvSpPr>
          <p:cNvPr id="18" name="17 Metin kutusu"/>
          <p:cNvSpPr txBox="1"/>
          <p:nvPr/>
        </p:nvSpPr>
        <p:spPr>
          <a:xfrm>
            <a:off x="3419872" y="4581128"/>
            <a:ext cx="1424557" cy="369332"/>
          </a:xfrm>
          <a:prstGeom prst="rect">
            <a:avLst/>
          </a:prstGeom>
          <a:noFill/>
        </p:spPr>
        <p:txBody>
          <a:bodyPr wrap="none" rtlCol="0">
            <a:spAutoFit/>
          </a:bodyPr>
          <a:lstStyle/>
          <a:p>
            <a:r>
              <a:rPr lang="tr-TR" dirty="0" smtClean="0"/>
              <a:t>Taş, Toprak </a:t>
            </a:r>
            <a:endParaRPr lang="tr-TR" dirty="0"/>
          </a:p>
        </p:txBody>
      </p:sp>
      <p:sp>
        <p:nvSpPr>
          <p:cNvPr id="19" name="18 Metin kutusu"/>
          <p:cNvSpPr txBox="1"/>
          <p:nvPr/>
        </p:nvSpPr>
        <p:spPr>
          <a:xfrm>
            <a:off x="1907704" y="4222829"/>
            <a:ext cx="2232248" cy="646331"/>
          </a:xfrm>
          <a:prstGeom prst="rect">
            <a:avLst/>
          </a:prstGeom>
          <a:noFill/>
        </p:spPr>
        <p:txBody>
          <a:bodyPr wrap="square" rtlCol="0">
            <a:spAutoFit/>
          </a:bodyPr>
          <a:lstStyle/>
          <a:p>
            <a:endParaRPr lang="tr-TR" dirty="0" smtClean="0"/>
          </a:p>
          <a:p>
            <a:r>
              <a:rPr lang="tr-TR" dirty="0" smtClean="0"/>
              <a:t>Kirli Su</a:t>
            </a:r>
          </a:p>
        </p:txBody>
      </p:sp>
      <p:sp>
        <p:nvSpPr>
          <p:cNvPr id="20" name="19 Metin kutusu"/>
          <p:cNvSpPr txBox="1"/>
          <p:nvPr/>
        </p:nvSpPr>
        <p:spPr>
          <a:xfrm>
            <a:off x="6516216" y="2492896"/>
            <a:ext cx="1944216"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TKD:B+C=Ç+D+E</a:t>
            </a:r>
            <a:endParaRPr lang="tr-TR" dirty="0">
              <a:solidFill>
                <a:schemeClr val="bg1"/>
              </a:solidFill>
              <a:latin typeface="Comic Sans MS" pitchFamily="66" charset="0"/>
            </a:endParaRPr>
          </a:p>
        </p:txBody>
      </p:sp>
      <p:sp>
        <p:nvSpPr>
          <p:cNvPr id="21" name="20 Metin kutusu"/>
          <p:cNvSpPr txBox="1"/>
          <p:nvPr/>
        </p:nvSpPr>
        <p:spPr>
          <a:xfrm>
            <a:off x="4427984" y="1988840"/>
            <a:ext cx="338554" cy="369332"/>
          </a:xfrm>
          <a:prstGeom prst="rect">
            <a:avLst/>
          </a:prstGeom>
          <a:noFill/>
        </p:spPr>
        <p:txBody>
          <a:bodyPr wrap="none" rtlCol="0">
            <a:spAutoFit/>
          </a:bodyPr>
          <a:lstStyle/>
          <a:p>
            <a:r>
              <a:rPr lang="tr-TR" dirty="0"/>
              <a:t>E</a:t>
            </a:r>
          </a:p>
        </p:txBody>
      </p:sp>
      <p:sp>
        <p:nvSpPr>
          <p:cNvPr id="22" name="21 Metin kutusu"/>
          <p:cNvSpPr txBox="1"/>
          <p:nvPr/>
        </p:nvSpPr>
        <p:spPr>
          <a:xfrm>
            <a:off x="4355976" y="2420888"/>
            <a:ext cx="1069524" cy="369332"/>
          </a:xfrm>
          <a:prstGeom prst="rect">
            <a:avLst/>
          </a:prstGeom>
          <a:noFill/>
        </p:spPr>
        <p:txBody>
          <a:bodyPr wrap="none" rtlCol="0">
            <a:spAutoFit/>
          </a:bodyPr>
          <a:lstStyle/>
          <a:p>
            <a:r>
              <a:rPr lang="tr-TR" dirty="0" smtClean="0"/>
              <a:t>950 kg/h</a:t>
            </a:r>
            <a:endParaRPr lang="tr-TR" dirty="0"/>
          </a:p>
        </p:txBody>
      </p:sp>
      <p:sp>
        <p:nvSpPr>
          <p:cNvPr id="23" name="22 Metin kutusu"/>
          <p:cNvSpPr txBox="1"/>
          <p:nvPr/>
        </p:nvSpPr>
        <p:spPr>
          <a:xfrm>
            <a:off x="2987824" y="1052736"/>
            <a:ext cx="1944216" cy="369332"/>
          </a:xfrm>
          <a:prstGeom prst="rect">
            <a:avLst/>
          </a:prstGeom>
          <a:noFill/>
        </p:spPr>
        <p:txBody>
          <a:bodyPr wrap="square" rtlCol="0">
            <a:spAutoFit/>
          </a:bodyPr>
          <a:lstStyle/>
          <a:p>
            <a:r>
              <a:rPr lang="tr-TR" dirty="0" smtClean="0"/>
              <a:t>C</a:t>
            </a:r>
            <a:endParaRPr lang="tr-TR" dirty="0"/>
          </a:p>
        </p:txBody>
      </p:sp>
      <p:sp>
        <p:nvSpPr>
          <p:cNvPr id="25" name="24 Metin kutusu"/>
          <p:cNvSpPr txBox="1"/>
          <p:nvPr/>
        </p:nvSpPr>
        <p:spPr>
          <a:xfrm>
            <a:off x="6516216" y="3933056"/>
            <a:ext cx="1944216"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D=B*5/100</a:t>
            </a:r>
          </a:p>
          <a:p>
            <a:r>
              <a:rPr lang="tr-TR" dirty="0" smtClean="0">
                <a:solidFill>
                  <a:schemeClr val="bg1"/>
                </a:solidFill>
                <a:latin typeface="Comic Sans MS" pitchFamily="66" charset="0"/>
              </a:rPr>
              <a:t>   =1000*5/100</a:t>
            </a:r>
          </a:p>
          <a:p>
            <a:r>
              <a:rPr lang="tr-TR" dirty="0" smtClean="0">
                <a:solidFill>
                  <a:srgbClr val="FFFF00"/>
                </a:solidFill>
                <a:latin typeface="Comic Sans MS" pitchFamily="66" charset="0"/>
              </a:rPr>
              <a:t> D=50 kg/h</a:t>
            </a:r>
            <a:endParaRPr lang="tr-TR" dirty="0">
              <a:solidFill>
                <a:srgbClr val="FFFF00"/>
              </a:solidFill>
              <a:latin typeface="Comic Sans MS" pitchFamily="66" charset="0"/>
            </a:endParaRPr>
          </a:p>
        </p:txBody>
      </p:sp>
      <p:sp>
        <p:nvSpPr>
          <p:cNvPr id="26" name="25 Metin kutusu"/>
          <p:cNvSpPr txBox="1"/>
          <p:nvPr/>
        </p:nvSpPr>
        <p:spPr>
          <a:xfrm>
            <a:off x="1835696" y="5589240"/>
            <a:ext cx="1944216" cy="646331"/>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1000=50+E</a:t>
            </a:r>
          </a:p>
          <a:p>
            <a:r>
              <a:rPr lang="tr-TR" dirty="0" smtClean="0">
                <a:solidFill>
                  <a:srgbClr val="FFFF00"/>
                </a:solidFill>
                <a:latin typeface="Comic Sans MS" pitchFamily="66" charset="0"/>
              </a:rPr>
              <a:t>E=950 kg/h</a:t>
            </a:r>
            <a:endParaRPr lang="tr-TR" dirty="0">
              <a:solidFill>
                <a:srgbClr val="FFFF00"/>
              </a:solidFill>
              <a:latin typeface="Comic Sans MS" pitchFamily="66" charset="0"/>
            </a:endParaRPr>
          </a:p>
        </p:txBody>
      </p:sp>
      <p:sp>
        <p:nvSpPr>
          <p:cNvPr id="27" name="26 5-Nokta Yıldız"/>
          <p:cNvSpPr/>
          <p:nvPr/>
        </p:nvSpPr>
        <p:spPr>
          <a:xfrm>
            <a:off x="1475656" y="5229200"/>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27 5-Nokta Yıldız"/>
          <p:cNvSpPr/>
          <p:nvPr/>
        </p:nvSpPr>
        <p:spPr>
          <a:xfrm>
            <a:off x="6084168" y="3717032"/>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7704" y="908720"/>
            <a:ext cx="1800200" cy="158417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latin typeface="Algerian" pitchFamily="82" charset="0"/>
              </a:rPr>
              <a:t>Soyma</a:t>
            </a:r>
            <a:endParaRPr lang="tr-TR" b="1" dirty="0">
              <a:solidFill>
                <a:schemeClr val="bg1"/>
              </a:solidFill>
              <a:latin typeface="Algerian" pitchFamily="82" charset="0"/>
            </a:endParaRPr>
          </a:p>
        </p:txBody>
      </p:sp>
      <p:sp>
        <p:nvSpPr>
          <p:cNvPr id="6" name="5 Sağ Ok"/>
          <p:cNvSpPr/>
          <p:nvPr/>
        </p:nvSpPr>
        <p:spPr>
          <a:xfrm>
            <a:off x="539552" y="1556792"/>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9" name="8 Sağ Ok"/>
          <p:cNvSpPr/>
          <p:nvPr/>
        </p:nvSpPr>
        <p:spPr>
          <a:xfrm>
            <a:off x="3707904" y="148478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0" name="9 Sağ Ok"/>
          <p:cNvSpPr/>
          <p:nvPr/>
        </p:nvSpPr>
        <p:spPr>
          <a:xfrm rot="5400000">
            <a:off x="2123728" y="3068960"/>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1" name="10 Metin kutusu"/>
          <p:cNvSpPr txBox="1"/>
          <p:nvPr/>
        </p:nvSpPr>
        <p:spPr>
          <a:xfrm>
            <a:off x="539552" y="1281534"/>
            <a:ext cx="2448272" cy="923330"/>
          </a:xfrm>
          <a:prstGeom prst="rect">
            <a:avLst/>
          </a:prstGeom>
          <a:noFill/>
        </p:spPr>
        <p:txBody>
          <a:bodyPr wrap="square" rtlCol="0">
            <a:spAutoFit/>
          </a:bodyPr>
          <a:lstStyle/>
          <a:p>
            <a:r>
              <a:rPr lang="tr-TR" dirty="0" smtClean="0"/>
              <a:t>                   E</a:t>
            </a:r>
          </a:p>
          <a:p>
            <a:endParaRPr lang="tr-TR" dirty="0"/>
          </a:p>
          <a:p>
            <a:r>
              <a:rPr lang="tr-TR" dirty="0" smtClean="0"/>
              <a:t>950 kg/h</a:t>
            </a:r>
            <a:endParaRPr lang="tr-TR" dirty="0"/>
          </a:p>
        </p:txBody>
      </p:sp>
      <p:sp>
        <p:nvSpPr>
          <p:cNvPr id="12" name="11 Metin kutusu"/>
          <p:cNvSpPr txBox="1"/>
          <p:nvPr/>
        </p:nvSpPr>
        <p:spPr>
          <a:xfrm>
            <a:off x="539552" y="1331476"/>
            <a:ext cx="966931" cy="369332"/>
          </a:xfrm>
          <a:prstGeom prst="rect">
            <a:avLst/>
          </a:prstGeom>
          <a:noFill/>
        </p:spPr>
        <p:txBody>
          <a:bodyPr wrap="none" rtlCol="0">
            <a:spAutoFit/>
          </a:bodyPr>
          <a:lstStyle/>
          <a:p>
            <a:r>
              <a:rPr lang="tr-TR" dirty="0"/>
              <a:t>P</a:t>
            </a:r>
            <a:r>
              <a:rPr lang="tr-TR" dirty="0" smtClean="0"/>
              <a:t>atates</a:t>
            </a:r>
            <a:endParaRPr lang="tr-TR" dirty="0"/>
          </a:p>
        </p:txBody>
      </p:sp>
      <p:sp>
        <p:nvSpPr>
          <p:cNvPr id="13" name="12 Metin kutusu"/>
          <p:cNvSpPr txBox="1"/>
          <p:nvPr/>
        </p:nvSpPr>
        <p:spPr>
          <a:xfrm>
            <a:off x="2483768" y="2492896"/>
            <a:ext cx="1008112" cy="369332"/>
          </a:xfrm>
          <a:prstGeom prst="rect">
            <a:avLst/>
          </a:prstGeom>
          <a:noFill/>
        </p:spPr>
        <p:txBody>
          <a:bodyPr wrap="square" rtlCol="0">
            <a:spAutoFit/>
          </a:bodyPr>
          <a:lstStyle/>
          <a:p>
            <a:r>
              <a:rPr lang="tr-TR" dirty="0"/>
              <a:t>F</a:t>
            </a:r>
          </a:p>
        </p:txBody>
      </p:sp>
      <p:sp>
        <p:nvSpPr>
          <p:cNvPr id="14" name="13 Metin kutusu"/>
          <p:cNvSpPr txBox="1"/>
          <p:nvPr/>
        </p:nvSpPr>
        <p:spPr>
          <a:xfrm flipH="1">
            <a:off x="2411760" y="3789040"/>
            <a:ext cx="1440160" cy="369332"/>
          </a:xfrm>
          <a:prstGeom prst="rect">
            <a:avLst/>
          </a:prstGeom>
          <a:noFill/>
        </p:spPr>
        <p:txBody>
          <a:bodyPr wrap="square" rtlCol="0">
            <a:spAutoFit/>
          </a:bodyPr>
          <a:lstStyle/>
          <a:p>
            <a:r>
              <a:rPr lang="tr-TR" dirty="0" smtClean="0"/>
              <a:t>Kabuk</a:t>
            </a:r>
            <a:endParaRPr lang="tr-TR" dirty="0"/>
          </a:p>
        </p:txBody>
      </p:sp>
      <p:sp>
        <p:nvSpPr>
          <p:cNvPr id="15" name="14 Metin kutusu"/>
          <p:cNvSpPr txBox="1"/>
          <p:nvPr/>
        </p:nvSpPr>
        <p:spPr>
          <a:xfrm>
            <a:off x="2843808" y="3212976"/>
            <a:ext cx="2255746" cy="369332"/>
          </a:xfrm>
          <a:prstGeom prst="rect">
            <a:avLst/>
          </a:prstGeom>
          <a:noFill/>
        </p:spPr>
        <p:txBody>
          <a:bodyPr wrap="none" rtlCol="0">
            <a:spAutoFit/>
          </a:bodyPr>
          <a:lstStyle/>
          <a:p>
            <a:r>
              <a:rPr lang="tr-TR" dirty="0" smtClean="0"/>
              <a:t>%7 Kayıp=66,5 kg/h</a:t>
            </a:r>
            <a:endParaRPr lang="tr-TR" dirty="0"/>
          </a:p>
        </p:txBody>
      </p:sp>
      <p:sp>
        <p:nvSpPr>
          <p:cNvPr id="17" name="16 Metin kutusu"/>
          <p:cNvSpPr txBox="1"/>
          <p:nvPr/>
        </p:nvSpPr>
        <p:spPr>
          <a:xfrm>
            <a:off x="5796136" y="2492896"/>
            <a:ext cx="2016224"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TKD:E=F+G</a:t>
            </a:r>
            <a:endParaRPr lang="tr-TR" dirty="0">
              <a:solidFill>
                <a:schemeClr val="bg1"/>
              </a:solidFill>
              <a:latin typeface="Comic Sans MS" pitchFamily="66" charset="0"/>
            </a:endParaRPr>
          </a:p>
        </p:txBody>
      </p:sp>
      <p:sp>
        <p:nvSpPr>
          <p:cNvPr id="18" name="17 Metin kutusu"/>
          <p:cNvSpPr txBox="1"/>
          <p:nvPr/>
        </p:nvSpPr>
        <p:spPr>
          <a:xfrm>
            <a:off x="3779912" y="1198493"/>
            <a:ext cx="364202" cy="646331"/>
          </a:xfrm>
          <a:prstGeom prst="rect">
            <a:avLst/>
          </a:prstGeom>
          <a:noFill/>
        </p:spPr>
        <p:txBody>
          <a:bodyPr wrap="none" rtlCol="0">
            <a:spAutoFit/>
          </a:bodyPr>
          <a:lstStyle/>
          <a:p>
            <a:r>
              <a:rPr lang="tr-TR" dirty="0" smtClean="0"/>
              <a:t>G</a:t>
            </a:r>
          </a:p>
          <a:p>
            <a:endParaRPr lang="tr-TR" dirty="0"/>
          </a:p>
        </p:txBody>
      </p:sp>
      <p:sp>
        <p:nvSpPr>
          <p:cNvPr id="19" name="18 Metin kutusu"/>
          <p:cNvSpPr txBox="1"/>
          <p:nvPr/>
        </p:nvSpPr>
        <p:spPr>
          <a:xfrm>
            <a:off x="3779912" y="1628800"/>
            <a:ext cx="1261884" cy="369332"/>
          </a:xfrm>
          <a:prstGeom prst="rect">
            <a:avLst/>
          </a:prstGeom>
          <a:noFill/>
        </p:spPr>
        <p:txBody>
          <a:bodyPr wrap="none" rtlCol="0">
            <a:spAutoFit/>
          </a:bodyPr>
          <a:lstStyle/>
          <a:p>
            <a:r>
              <a:rPr lang="tr-TR" dirty="0" smtClean="0"/>
              <a:t>883,5 kg/h</a:t>
            </a:r>
            <a:endParaRPr lang="tr-TR" dirty="0"/>
          </a:p>
        </p:txBody>
      </p:sp>
      <p:sp>
        <p:nvSpPr>
          <p:cNvPr id="16" name="15 Metin kutusu"/>
          <p:cNvSpPr txBox="1"/>
          <p:nvPr/>
        </p:nvSpPr>
        <p:spPr>
          <a:xfrm>
            <a:off x="5868144" y="3861048"/>
            <a:ext cx="1944216"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F=E*7/100</a:t>
            </a:r>
          </a:p>
          <a:p>
            <a:r>
              <a:rPr lang="tr-TR" dirty="0" smtClean="0">
                <a:solidFill>
                  <a:schemeClr val="bg1"/>
                </a:solidFill>
                <a:latin typeface="Comic Sans MS" pitchFamily="66" charset="0"/>
              </a:rPr>
              <a:t>  =950*7/100</a:t>
            </a:r>
          </a:p>
          <a:p>
            <a:r>
              <a:rPr lang="tr-TR" dirty="0" smtClean="0">
                <a:solidFill>
                  <a:srgbClr val="FFFF00"/>
                </a:solidFill>
                <a:latin typeface="Comic Sans MS" pitchFamily="66" charset="0"/>
              </a:rPr>
              <a:t>F=66,5 kg/h</a:t>
            </a:r>
            <a:endParaRPr lang="tr-TR" dirty="0">
              <a:solidFill>
                <a:srgbClr val="FFFF00"/>
              </a:solidFill>
              <a:latin typeface="Comic Sans MS" pitchFamily="66" charset="0"/>
            </a:endParaRPr>
          </a:p>
        </p:txBody>
      </p:sp>
      <p:sp>
        <p:nvSpPr>
          <p:cNvPr id="20" name="19 5-Nokta Yıldız"/>
          <p:cNvSpPr/>
          <p:nvPr/>
        </p:nvSpPr>
        <p:spPr>
          <a:xfrm>
            <a:off x="5508104" y="3429000"/>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2" name="21 Metin kutusu"/>
          <p:cNvSpPr txBox="1"/>
          <p:nvPr/>
        </p:nvSpPr>
        <p:spPr>
          <a:xfrm>
            <a:off x="2195736" y="5373216"/>
            <a:ext cx="2016224"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E=F+G</a:t>
            </a:r>
          </a:p>
          <a:p>
            <a:r>
              <a:rPr lang="tr-TR" dirty="0" smtClean="0">
                <a:solidFill>
                  <a:schemeClr val="bg1"/>
                </a:solidFill>
                <a:latin typeface="Comic Sans MS" pitchFamily="66" charset="0"/>
              </a:rPr>
              <a:t>950=66,5+G</a:t>
            </a:r>
          </a:p>
          <a:p>
            <a:r>
              <a:rPr lang="tr-TR" dirty="0" smtClean="0">
                <a:solidFill>
                  <a:srgbClr val="FFFF00"/>
                </a:solidFill>
                <a:latin typeface="Comic Sans MS" pitchFamily="66" charset="0"/>
              </a:rPr>
              <a:t>G=883.5 kg/h</a:t>
            </a:r>
            <a:endParaRPr lang="tr-TR" dirty="0">
              <a:solidFill>
                <a:srgbClr val="FFFF00"/>
              </a:solidFill>
              <a:latin typeface="Comic Sans MS" pitchFamily="66" charset="0"/>
            </a:endParaRPr>
          </a:p>
        </p:txBody>
      </p:sp>
      <p:sp>
        <p:nvSpPr>
          <p:cNvPr id="21" name="20 5-Nokta Yıldız"/>
          <p:cNvSpPr/>
          <p:nvPr/>
        </p:nvSpPr>
        <p:spPr>
          <a:xfrm>
            <a:off x="1835696" y="5085184"/>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19672" y="1412776"/>
            <a:ext cx="2304256" cy="194421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opperplate Gothic Bold" pitchFamily="34" charset="0"/>
                <a:cs typeface="Aharoni" pitchFamily="2" charset="-79"/>
              </a:rPr>
              <a:t>Su </a:t>
            </a:r>
            <a:r>
              <a:rPr lang="tr-TR" sz="2000" b="1" dirty="0" err="1" smtClean="0">
                <a:solidFill>
                  <a:schemeClr val="bg1"/>
                </a:solidFill>
                <a:latin typeface="Copperplate Gothic Bold" pitchFamily="34" charset="0"/>
                <a:cs typeface="Aharoni" pitchFamily="2" charset="-79"/>
              </a:rPr>
              <a:t>PüsküRtmeli</a:t>
            </a:r>
            <a:r>
              <a:rPr lang="tr-TR" sz="2000" b="1" dirty="0" smtClean="0">
                <a:solidFill>
                  <a:schemeClr val="bg1"/>
                </a:solidFill>
                <a:latin typeface="Copperplate Gothic Bold" pitchFamily="34" charset="0"/>
                <a:cs typeface="Aharoni" pitchFamily="2" charset="-79"/>
              </a:rPr>
              <a:t> Yıkama</a:t>
            </a:r>
            <a:endParaRPr lang="tr-TR" sz="2000" b="1" dirty="0">
              <a:solidFill>
                <a:schemeClr val="bg1"/>
              </a:solidFill>
              <a:latin typeface="Copperplate Gothic Bold" pitchFamily="34" charset="0"/>
              <a:cs typeface="Aharoni" pitchFamily="2" charset="-79"/>
            </a:endParaRPr>
          </a:p>
        </p:txBody>
      </p:sp>
      <p:sp>
        <p:nvSpPr>
          <p:cNvPr id="5" name="4 Sağ Ok"/>
          <p:cNvSpPr/>
          <p:nvPr/>
        </p:nvSpPr>
        <p:spPr>
          <a:xfrm>
            <a:off x="251520" y="21328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6" name="5 Sağ Ok"/>
          <p:cNvSpPr/>
          <p:nvPr/>
        </p:nvSpPr>
        <p:spPr>
          <a:xfrm>
            <a:off x="3923928" y="21328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7" name="6 Sağ Ok"/>
          <p:cNvSpPr/>
          <p:nvPr/>
        </p:nvSpPr>
        <p:spPr>
          <a:xfrm rot="5400000">
            <a:off x="1907704" y="57606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8" name="7 Sağ Ok"/>
          <p:cNvSpPr/>
          <p:nvPr/>
        </p:nvSpPr>
        <p:spPr>
          <a:xfrm rot="5400000">
            <a:off x="1979712" y="39330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9" name="8 Metin kutusu"/>
          <p:cNvSpPr txBox="1"/>
          <p:nvPr/>
        </p:nvSpPr>
        <p:spPr>
          <a:xfrm>
            <a:off x="1043608" y="1743199"/>
            <a:ext cx="423514" cy="461665"/>
          </a:xfrm>
          <a:prstGeom prst="rect">
            <a:avLst/>
          </a:prstGeom>
          <a:noFill/>
        </p:spPr>
        <p:txBody>
          <a:bodyPr wrap="none" rtlCol="0">
            <a:spAutoFit/>
          </a:bodyPr>
          <a:lstStyle/>
          <a:p>
            <a:r>
              <a:rPr lang="tr-TR" sz="2400" dirty="0"/>
              <a:t>G</a:t>
            </a:r>
          </a:p>
        </p:txBody>
      </p:sp>
      <p:sp>
        <p:nvSpPr>
          <p:cNvPr id="10" name="9 Metin kutusu"/>
          <p:cNvSpPr txBox="1"/>
          <p:nvPr/>
        </p:nvSpPr>
        <p:spPr>
          <a:xfrm flipH="1">
            <a:off x="2627784" y="899428"/>
            <a:ext cx="576064" cy="461665"/>
          </a:xfrm>
          <a:prstGeom prst="rect">
            <a:avLst/>
          </a:prstGeom>
          <a:noFill/>
        </p:spPr>
        <p:txBody>
          <a:bodyPr wrap="square" rtlCol="0">
            <a:spAutoFit/>
          </a:bodyPr>
          <a:lstStyle/>
          <a:p>
            <a:r>
              <a:rPr lang="tr-TR" sz="2400" dirty="0" smtClean="0"/>
              <a:t>Ğ</a:t>
            </a:r>
            <a:endParaRPr lang="tr-TR" sz="2400" dirty="0"/>
          </a:p>
        </p:txBody>
      </p:sp>
      <p:sp>
        <p:nvSpPr>
          <p:cNvPr id="11" name="10 Metin kutusu"/>
          <p:cNvSpPr txBox="1"/>
          <p:nvPr/>
        </p:nvSpPr>
        <p:spPr>
          <a:xfrm>
            <a:off x="2699792" y="3429000"/>
            <a:ext cx="269626" cy="461665"/>
          </a:xfrm>
          <a:prstGeom prst="rect">
            <a:avLst/>
          </a:prstGeom>
          <a:noFill/>
        </p:spPr>
        <p:txBody>
          <a:bodyPr wrap="none" rtlCol="0">
            <a:spAutoFit/>
          </a:bodyPr>
          <a:lstStyle/>
          <a:p>
            <a:r>
              <a:rPr lang="tr-TR" sz="2400" dirty="0" smtClean="0"/>
              <a:t>I</a:t>
            </a:r>
            <a:endParaRPr lang="tr-TR" sz="2400" dirty="0"/>
          </a:p>
        </p:txBody>
      </p:sp>
      <p:sp>
        <p:nvSpPr>
          <p:cNvPr id="12" name="11 Metin kutusu"/>
          <p:cNvSpPr txBox="1"/>
          <p:nvPr/>
        </p:nvSpPr>
        <p:spPr>
          <a:xfrm>
            <a:off x="3923928" y="1772816"/>
            <a:ext cx="1440160" cy="461665"/>
          </a:xfrm>
          <a:prstGeom prst="rect">
            <a:avLst/>
          </a:prstGeom>
          <a:noFill/>
        </p:spPr>
        <p:txBody>
          <a:bodyPr wrap="square" rtlCol="0">
            <a:spAutoFit/>
          </a:bodyPr>
          <a:lstStyle/>
          <a:p>
            <a:r>
              <a:rPr lang="tr-TR" sz="2400" dirty="0" smtClean="0"/>
              <a:t>İ</a:t>
            </a:r>
            <a:endParaRPr lang="tr-TR" sz="2400" dirty="0"/>
          </a:p>
        </p:txBody>
      </p:sp>
      <p:sp>
        <p:nvSpPr>
          <p:cNvPr id="13" name="12 Metin kutusu"/>
          <p:cNvSpPr txBox="1"/>
          <p:nvPr/>
        </p:nvSpPr>
        <p:spPr>
          <a:xfrm>
            <a:off x="-36512" y="2348880"/>
            <a:ext cx="1944216" cy="461665"/>
          </a:xfrm>
          <a:prstGeom prst="rect">
            <a:avLst/>
          </a:prstGeom>
          <a:noFill/>
        </p:spPr>
        <p:txBody>
          <a:bodyPr wrap="square" rtlCol="0">
            <a:spAutoFit/>
          </a:bodyPr>
          <a:lstStyle/>
          <a:p>
            <a:r>
              <a:rPr lang="tr-TR" sz="2400" dirty="0" smtClean="0"/>
              <a:t>883,5 kg/h</a:t>
            </a:r>
            <a:endParaRPr lang="tr-TR" sz="2400" dirty="0"/>
          </a:p>
        </p:txBody>
      </p:sp>
      <p:sp>
        <p:nvSpPr>
          <p:cNvPr id="14" name="13 Metin kutusu"/>
          <p:cNvSpPr txBox="1"/>
          <p:nvPr/>
        </p:nvSpPr>
        <p:spPr>
          <a:xfrm>
            <a:off x="2627784" y="188640"/>
            <a:ext cx="1656184" cy="461665"/>
          </a:xfrm>
          <a:prstGeom prst="rect">
            <a:avLst/>
          </a:prstGeom>
          <a:noFill/>
        </p:spPr>
        <p:txBody>
          <a:bodyPr wrap="square" rtlCol="0">
            <a:spAutoFit/>
          </a:bodyPr>
          <a:lstStyle/>
          <a:p>
            <a:r>
              <a:rPr lang="tr-TR" sz="2400" dirty="0" smtClean="0"/>
              <a:t>Su Girişi</a:t>
            </a:r>
            <a:endParaRPr lang="tr-TR" sz="2400" dirty="0"/>
          </a:p>
        </p:txBody>
      </p:sp>
      <p:sp>
        <p:nvSpPr>
          <p:cNvPr id="15" name="14 Metin kutusu"/>
          <p:cNvSpPr txBox="1"/>
          <p:nvPr/>
        </p:nvSpPr>
        <p:spPr>
          <a:xfrm>
            <a:off x="2699792" y="4077072"/>
            <a:ext cx="1296144" cy="830997"/>
          </a:xfrm>
          <a:prstGeom prst="rect">
            <a:avLst/>
          </a:prstGeom>
          <a:noFill/>
        </p:spPr>
        <p:txBody>
          <a:bodyPr wrap="square" rtlCol="0">
            <a:spAutoFit/>
          </a:bodyPr>
          <a:lstStyle/>
          <a:p>
            <a:r>
              <a:rPr lang="tr-TR" sz="2400" dirty="0" smtClean="0"/>
              <a:t>Su Çıkışı</a:t>
            </a:r>
            <a:endParaRPr lang="tr-TR" sz="2400" dirty="0"/>
          </a:p>
        </p:txBody>
      </p:sp>
      <p:sp>
        <p:nvSpPr>
          <p:cNvPr id="16" name="15 Metin kutusu"/>
          <p:cNvSpPr txBox="1"/>
          <p:nvPr/>
        </p:nvSpPr>
        <p:spPr>
          <a:xfrm>
            <a:off x="1763688" y="332656"/>
            <a:ext cx="1440160" cy="461665"/>
          </a:xfrm>
          <a:prstGeom prst="rect">
            <a:avLst/>
          </a:prstGeom>
          <a:noFill/>
        </p:spPr>
        <p:txBody>
          <a:bodyPr wrap="square" rtlCol="0">
            <a:spAutoFit/>
          </a:bodyPr>
          <a:lstStyle/>
          <a:p>
            <a:r>
              <a:rPr lang="tr-TR" sz="2400" dirty="0" smtClean="0"/>
              <a:t>1 Ton</a:t>
            </a:r>
            <a:endParaRPr lang="tr-TR" sz="2400" dirty="0"/>
          </a:p>
        </p:txBody>
      </p:sp>
      <p:sp>
        <p:nvSpPr>
          <p:cNvPr id="17" name="16 Metin kutusu"/>
          <p:cNvSpPr txBox="1"/>
          <p:nvPr/>
        </p:nvSpPr>
        <p:spPr>
          <a:xfrm>
            <a:off x="4067944" y="2348880"/>
            <a:ext cx="1656184" cy="461665"/>
          </a:xfrm>
          <a:prstGeom prst="rect">
            <a:avLst/>
          </a:prstGeom>
          <a:noFill/>
        </p:spPr>
        <p:txBody>
          <a:bodyPr wrap="square" rtlCol="0">
            <a:spAutoFit/>
          </a:bodyPr>
          <a:lstStyle/>
          <a:p>
            <a:r>
              <a:rPr lang="tr-TR" sz="2400" dirty="0" smtClean="0"/>
              <a:t>883,5 kg/h</a:t>
            </a:r>
            <a:endParaRPr lang="tr-TR" sz="2400" dirty="0"/>
          </a:p>
        </p:txBody>
      </p:sp>
      <p:sp>
        <p:nvSpPr>
          <p:cNvPr id="18" name="17 Metin kutusu"/>
          <p:cNvSpPr txBox="1"/>
          <p:nvPr/>
        </p:nvSpPr>
        <p:spPr>
          <a:xfrm>
            <a:off x="6084168" y="2793702"/>
            <a:ext cx="2232248"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TKD:G+Ğ=İ+I</a:t>
            </a:r>
          </a:p>
        </p:txBody>
      </p:sp>
      <p:sp>
        <p:nvSpPr>
          <p:cNvPr id="19" name="18 Metin kutusu"/>
          <p:cNvSpPr txBox="1"/>
          <p:nvPr/>
        </p:nvSpPr>
        <p:spPr>
          <a:xfrm>
            <a:off x="1475656" y="4077072"/>
            <a:ext cx="1261884" cy="369332"/>
          </a:xfrm>
          <a:prstGeom prst="rect">
            <a:avLst/>
          </a:prstGeom>
          <a:noFill/>
        </p:spPr>
        <p:txBody>
          <a:bodyPr wrap="none" rtlCol="0">
            <a:spAutoFit/>
          </a:bodyPr>
          <a:lstStyle/>
          <a:p>
            <a:r>
              <a:rPr lang="tr-TR" dirty="0" smtClean="0"/>
              <a:t>Kayıp yok </a:t>
            </a:r>
            <a:endParaRPr lang="tr-TR" dirty="0"/>
          </a:p>
        </p:txBody>
      </p:sp>
      <p:sp>
        <p:nvSpPr>
          <p:cNvPr id="20" name="19 5-Nokta Yıldız"/>
          <p:cNvSpPr/>
          <p:nvPr/>
        </p:nvSpPr>
        <p:spPr>
          <a:xfrm>
            <a:off x="1187624" y="5229200"/>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Dikdörtgen"/>
          <p:cNvSpPr/>
          <p:nvPr/>
        </p:nvSpPr>
        <p:spPr>
          <a:xfrm>
            <a:off x="1619672" y="5517232"/>
            <a:ext cx="619268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smtClean="0"/>
              <a:t>Herhangi bir kayıp yoktur. Giren patates çıkan patatese eşittir</a:t>
            </a:r>
            <a:endParaRPr lang="tr-TR" sz="2000" b="1" i="1" dirty="0"/>
          </a:p>
        </p:txBody>
      </p:sp>
      <p:sp>
        <p:nvSpPr>
          <p:cNvPr id="22" name="21 Metin kutusu"/>
          <p:cNvSpPr txBox="1"/>
          <p:nvPr/>
        </p:nvSpPr>
        <p:spPr>
          <a:xfrm>
            <a:off x="2699792" y="3789040"/>
            <a:ext cx="1008112" cy="400110"/>
          </a:xfrm>
          <a:prstGeom prst="rect">
            <a:avLst/>
          </a:prstGeom>
          <a:noFill/>
        </p:spPr>
        <p:txBody>
          <a:bodyPr wrap="square" rtlCol="0">
            <a:spAutoFit/>
          </a:bodyPr>
          <a:lstStyle/>
          <a:p>
            <a:r>
              <a:rPr lang="tr-TR" sz="2000" dirty="0" smtClean="0"/>
              <a:t>1 TON</a:t>
            </a:r>
            <a:endParaRPr lang="tr-TR"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75656" y="1412776"/>
            <a:ext cx="216024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latin typeface="Algerian" pitchFamily="82" charset="0"/>
              </a:rPr>
              <a:t>Tuzlu Suda Yüzdürme ve Ayıklama</a:t>
            </a:r>
            <a:endParaRPr lang="tr-TR" sz="2400" b="1" dirty="0">
              <a:solidFill>
                <a:schemeClr val="bg1"/>
              </a:solidFill>
              <a:latin typeface="Algerian" pitchFamily="82" charset="0"/>
            </a:endParaRPr>
          </a:p>
        </p:txBody>
      </p:sp>
      <p:sp>
        <p:nvSpPr>
          <p:cNvPr id="5" name="4 Sağ Ok"/>
          <p:cNvSpPr/>
          <p:nvPr/>
        </p:nvSpPr>
        <p:spPr>
          <a:xfrm>
            <a:off x="0" y="21328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6" name="5 Sağ Ok"/>
          <p:cNvSpPr/>
          <p:nvPr/>
        </p:nvSpPr>
        <p:spPr>
          <a:xfrm rot="5400000">
            <a:off x="1691680" y="57606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7" name="6 Sağ Ok"/>
          <p:cNvSpPr/>
          <p:nvPr/>
        </p:nvSpPr>
        <p:spPr>
          <a:xfrm>
            <a:off x="3707904" y="21328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8" name="7 Sağ Ok"/>
          <p:cNvSpPr/>
          <p:nvPr/>
        </p:nvSpPr>
        <p:spPr>
          <a:xfrm rot="5400000">
            <a:off x="1115616" y="39330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9" name="8 Sağ Ok"/>
          <p:cNvSpPr/>
          <p:nvPr/>
        </p:nvSpPr>
        <p:spPr>
          <a:xfrm rot="5400000">
            <a:off x="2339752" y="39330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solidFill>
                <a:schemeClr val="tx1"/>
              </a:solidFill>
            </a:endParaRPr>
          </a:p>
        </p:txBody>
      </p:sp>
      <p:sp>
        <p:nvSpPr>
          <p:cNvPr id="10" name="9 Metin kutusu"/>
          <p:cNvSpPr txBox="1"/>
          <p:nvPr/>
        </p:nvSpPr>
        <p:spPr>
          <a:xfrm>
            <a:off x="-108520" y="2348880"/>
            <a:ext cx="1656184" cy="461665"/>
          </a:xfrm>
          <a:prstGeom prst="rect">
            <a:avLst/>
          </a:prstGeom>
          <a:noFill/>
        </p:spPr>
        <p:txBody>
          <a:bodyPr wrap="square" rtlCol="0">
            <a:spAutoFit/>
          </a:bodyPr>
          <a:lstStyle/>
          <a:p>
            <a:r>
              <a:rPr lang="tr-TR" sz="2400" dirty="0" smtClean="0"/>
              <a:t>883,5 kg/h</a:t>
            </a:r>
            <a:endParaRPr lang="tr-TR" sz="2400" dirty="0"/>
          </a:p>
        </p:txBody>
      </p:sp>
      <p:sp>
        <p:nvSpPr>
          <p:cNvPr id="11" name="10 Metin kutusu"/>
          <p:cNvSpPr txBox="1"/>
          <p:nvPr/>
        </p:nvSpPr>
        <p:spPr>
          <a:xfrm>
            <a:off x="827584" y="1844824"/>
            <a:ext cx="648072" cy="461665"/>
          </a:xfrm>
          <a:prstGeom prst="rect">
            <a:avLst/>
          </a:prstGeom>
          <a:noFill/>
        </p:spPr>
        <p:txBody>
          <a:bodyPr wrap="square" rtlCol="0">
            <a:spAutoFit/>
          </a:bodyPr>
          <a:lstStyle/>
          <a:p>
            <a:r>
              <a:rPr lang="tr-TR" sz="2400" dirty="0" smtClean="0"/>
              <a:t>İ</a:t>
            </a:r>
            <a:endParaRPr lang="tr-TR" sz="2400" dirty="0"/>
          </a:p>
        </p:txBody>
      </p:sp>
      <p:sp>
        <p:nvSpPr>
          <p:cNvPr id="12" name="11 Metin kutusu"/>
          <p:cNvSpPr txBox="1"/>
          <p:nvPr/>
        </p:nvSpPr>
        <p:spPr>
          <a:xfrm>
            <a:off x="2411760" y="836712"/>
            <a:ext cx="936104" cy="461665"/>
          </a:xfrm>
          <a:prstGeom prst="rect">
            <a:avLst/>
          </a:prstGeom>
          <a:noFill/>
        </p:spPr>
        <p:txBody>
          <a:bodyPr wrap="square" rtlCol="0">
            <a:spAutoFit/>
          </a:bodyPr>
          <a:lstStyle/>
          <a:p>
            <a:r>
              <a:rPr lang="tr-TR" sz="2400" dirty="0" smtClean="0"/>
              <a:t>J</a:t>
            </a:r>
            <a:endParaRPr lang="tr-TR" sz="2400" dirty="0"/>
          </a:p>
        </p:txBody>
      </p:sp>
      <p:sp>
        <p:nvSpPr>
          <p:cNvPr id="13" name="12 Metin kutusu"/>
          <p:cNvSpPr txBox="1"/>
          <p:nvPr/>
        </p:nvSpPr>
        <p:spPr>
          <a:xfrm>
            <a:off x="2411760" y="188640"/>
            <a:ext cx="1656184" cy="461665"/>
          </a:xfrm>
          <a:prstGeom prst="rect">
            <a:avLst/>
          </a:prstGeom>
          <a:noFill/>
        </p:spPr>
        <p:txBody>
          <a:bodyPr wrap="square" rtlCol="0">
            <a:spAutoFit/>
          </a:bodyPr>
          <a:lstStyle/>
          <a:p>
            <a:r>
              <a:rPr lang="tr-TR" sz="2400" dirty="0" smtClean="0"/>
              <a:t>Su Girişi</a:t>
            </a:r>
            <a:endParaRPr lang="tr-TR" sz="2400" dirty="0"/>
          </a:p>
        </p:txBody>
      </p:sp>
      <p:sp>
        <p:nvSpPr>
          <p:cNvPr id="14" name="13 Metin kutusu"/>
          <p:cNvSpPr txBox="1"/>
          <p:nvPr/>
        </p:nvSpPr>
        <p:spPr>
          <a:xfrm>
            <a:off x="1115616" y="4725144"/>
            <a:ext cx="1296144" cy="830997"/>
          </a:xfrm>
          <a:prstGeom prst="rect">
            <a:avLst/>
          </a:prstGeom>
          <a:noFill/>
        </p:spPr>
        <p:txBody>
          <a:bodyPr wrap="square" rtlCol="0">
            <a:spAutoFit/>
          </a:bodyPr>
          <a:lstStyle/>
          <a:p>
            <a:r>
              <a:rPr lang="tr-TR" sz="2400" dirty="0" smtClean="0"/>
              <a:t>Su Çıkışı</a:t>
            </a:r>
            <a:endParaRPr lang="tr-TR" sz="2400" dirty="0"/>
          </a:p>
        </p:txBody>
      </p:sp>
      <p:sp>
        <p:nvSpPr>
          <p:cNvPr id="15" name="14 Metin kutusu"/>
          <p:cNvSpPr txBox="1"/>
          <p:nvPr/>
        </p:nvSpPr>
        <p:spPr>
          <a:xfrm>
            <a:off x="1475656" y="3501008"/>
            <a:ext cx="1584176" cy="461665"/>
          </a:xfrm>
          <a:prstGeom prst="rect">
            <a:avLst/>
          </a:prstGeom>
          <a:noFill/>
        </p:spPr>
        <p:txBody>
          <a:bodyPr wrap="square" rtlCol="0">
            <a:spAutoFit/>
          </a:bodyPr>
          <a:lstStyle/>
          <a:p>
            <a:r>
              <a:rPr lang="tr-TR" sz="2400" dirty="0"/>
              <a:t>K</a:t>
            </a:r>
          </a:p>
        </p:txBody>
      </p:sp>
      <p:sp>
        <p:nvSpPr>
          <p:cNvPr id="16" name="15 Metin kutusu"/>
          <p:cNvSpPr txBox="1"/>
          <p:nvPr/>
        </p:nvSpPr>
        <p:spPr>
          <a:xfrm>
            <a:off x="2555776" y="4725144"/>
            <a:ext cx="2592288" cy="461665"/>
          </a:xfrm>
          <a:prstGeom prst="rect">
            <a:avLst/>
          </a:prstGeom>
          <a:noFill/>
        </p:spPr>
        <p:txBody>
          <a:bodyPr wrap="square" rtlCol="0">
            <a:spAutoFit/>
          </a:bodyPr>
          <a:lstStyle/>
          <a:p>
            <a:r>
              <a:rPr lang="tr-TR" sz="2400" dirty="0" smtClean="0"/>
              <a:t>Çürük Patates</a:t>
            </a:r>
            <a:endParaRPr lang="tr-TR" sz="2400" dirty="0"/>
          </a:p>
        </p:txBody>
      </p:sp>
      <p:sp>
        <p:nvSpPr>
          <p:cNvPr id="17" name="16 Metin kutusu"/>
          <p:cNvSpPr txBox="1"/>
          <p:nvPr/>
        </p:nvSpPr>
        <p:spPr>
          <a:xfrm>
            <a:off x="3059832" y="3501008"/>
            <a:ext cx="1584176" cy="461665"/>
          </a:xfrm>
          <a:prstGeom prst="rect">
            <a:avLst/>
          </a:prstGeom>
          <a:noFill/>
        </p:spPr>
        <p:txBody>
          <a:bodyPr wrap="square" rtlCol="0">
            <a:spAutoFit/>
          </a:bodyPr>
          <a:lstStyle/>
          <a:p>
            <a:r>
              <a:rPr lang="tr-TR" sz="2400" dirty="0"/>
              <a:t>L</a:t>
            </a:r>
          </a:p>
        </p:txBody>
      </p:sp>
      <p:sp>
        <p:nvSpPr>
          <p:cNvPr id="18" name="17 Metin kutusu"/>
          <p:cNvSpPr txBox="1"/>
          <p:nvPr/>
        </p:nvSpPr>
        <p:spPr>
          <a:xfrm>
            <a:off x="2987824" y="4005064"/>
            <a:ext cx="2952328" cy="830997"/>
          </a:xfrm>
          <a:prstGeom prst="rect">
            <a:avLst/>
          </a:prstGeom>
          <a:noFill/>
        </p:spPr>
        <p:txBody>
          <a:bodyPr wrap="square" rtlCol="0">
            <a:spAutoFit/>
          </a:bodyPr>
          <a:lstStyle/>
          <a:p>
            <a:r>
              <a:rPr lang="tr-TR" sz="2400" dirty="0" smtClean="0"/>
              <a:t>%5 Kayıp=44,175 kg/h</a:t>
            </a:r>
            <a:endParaRPr lang="tr-TR" sz="2400" dirty="0"/>
          </a:p>
        </p:txBody>
      </p:sp>
      <p:sp>
        <p:nvSpPr>
          <p:cNvPr id="19" name="18 Metin kutusu"/>
          <p:cNvSpPr txBox="1"/>
          <p:nvPr/>
        </p:nvSpPr>
        <p:spPr>
          <a:xfrm>
            <a:off x="3635896" y="1844824"/>
            <a:ext cx="1656184" cy="461665"/>
          </a:xfrm>
          <a:prstGeom prst="rect">
            <a:avLst/>
          </a:prstGeom>
          <a:noFill/>
        </p:spPr>
        <p:txBody>
          <a:bodyPr wrap="square" rtlCol="0">
            <a:spAutoFit/>
          </a:bodyPr>
          <a:lstStyle/>
          <a:p>
            <a:r>
              <a:rPr lang="tr-TR" sz="2400" dirty="0" smtClean="0"/>
              <a:t>M</a:t>
            </a:r>
            <a:endParaRPr lang="tr-TR" sz="2400" dirty="0"/>
          </a:p>
        </p:txBody>
      </p:sp>
      <p:sp>
        <p:nvSpPr>
          <p:cNvPr id="20" name="19 Metin kutusu"/>
          <p:cNvSpPr txBox="1"/>
          <p:nvPr/>
        </p:nvSpPr>
        <p:spPr>
          <a:xfrm>
            <a:off x="3563888" y="2420888"/>
            <a:ext cx="2376264" cy="461665"/>
          </a:xfrm>
          <a:prstGeom prst="rect">
            <a:avLst/>
          </a:prstGeom>
          <a:noFill/>
        </p:spPr>
        <p:txBody>
          <a:bodyPr wrap="square" rtlCol="0">
            <a:spAutoFit/>
          </a:bodyPr>
          <a:lstStyle/>
          <a:p>
            <a:r>
              <a:rPr lang="tr-TR" sz="2400" dirty="0" smtClean="0"/>
              <a:t>839,325 kg/h</a:t>
            </a:r>
            <a:endParaRPr lang="tr-TR" sz="2400" dirty="0"/>
          </a:p>
        </p:txBody>
      </p:sp>
      <p:sp>
        <p:nvSpPr>
          <p:cNvPr id="21" name="20 Metin kutusu"/>
          <p:cNvSpPr txBox="1"/>
          <p:nvPr/>
        </p:nvSpPr>
        <p:spPr>
          <a:xfrm>
            <a:off x="6084168" y="2276872"/>
            <a:ext cx="1944216"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TKD:i+J=K+L+M</a:t>
            </a:r>
            <a:endParaRPr lang="tr-TR" dirty="0">
              <a:solidFill>
                <a:schemeClr val="bg1"/>
              </a:solidFill>
              <a:latin typeface="Comic Sans MS" pitchFamily="66" charset="0"/>
            </a:endParaRPr>
          </a:p>
        </p:txBody>
      </p:sp>
      <p:sp>
        <p:nvSpPr>
          <p:cNvPr id="22" name="21 Metin kutusu"/>
          <p:cNvSpPr txBox="1"/>
          <p:nvPr/>
        </p:nvSpPr>
        <p:spPr>
          <a:xfrm>
            <a:off x="6228184" y="3513782"/>
            <a:ext cx="1944216"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L=İ*5/100</a:t>
            </a:r>
          </a:p>
          <a:p>
            <a:r>
              <a:rPr lang="tr-TR" dirty="0" smtClean="0">
                <a:solidFill>
                  <a:schemeClr val="bg1"/>
                </a:solidFill>
                <a:latin typeface="Comic Sans MS" pitchFamily="66" charset="0"/>
              </a:rPr>
              <a:t>  =883,5*5/100</a:t>
            </a:r>
          </a:p>
          <a:p>
            <a:r>
              <a:rPr lang="tr-TR" dirty="0" smtClean="0">
                <a:solidFill>
                  <a:srgbClr val="FFFF00"/>
                </a:solidFill>
                <a:latin typeface="Comic Sans MS" pitchFamily="66" charset="0"/>
              </a:rPr>
              <a:t>L=44,175 kg/h</a:t>
            </a:r>
            <a:endParaRPr lang="tr-TR" dirty="0">
              <a:solidFill>
                <a:srgbClr val="FFFF00"/>
              </a:solidFill>
              <a:latin typeface="Comic Sans MS" pitchFamily="66" charset="0"/>
            </a:endParaRPr>
          </a:p>
        </p:txBody>
      </p:sp>
      <p:sp>
        <p:nvSpPr>
          <p:cNvPr id="23" name="22 Metin kutusu"/>
          <p:cNvSpPr txBox="1"/>
          <p:nvPr/>
        </p:nvSpPr>
        <p:spPr>
          <a:xfrm>
            <a:off x="6156176" y="5085184"/>
            <a:ext cx="2160240"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İ=M+L</a:t>
            </a:r>
          </a:p>
          <a:p>
            <a:r>
              <a:rPr lang="tr-TR" dirty="0" smtClean="0">
                <a:solidFill>
                  <a:schemeClr val="bg1"/>
                </a:solidFill>
                <a:latin typeface="Comic Sans MS" pitchFamily="66" charset="0"/>
              </a:rPr>
              <a:t>883,5=M+44,175</a:t>
            </a:r>
          </a:p>
          <a:p>
            <a:r>
              <a:rPr lang="tr-TR" dirty="0" smtClean="0">
                <a:solidFill>
                  <a:srgbClr val="FFFF00"/>
                </a:solidFill>
                <a:latin typeface="Comic Sans MS" pitchFamily="66" charset="0"/>
              </a:rPr>
              <a:t>M=839,325 kg/h</a:t>
            </a:r>
            <a:endParaRPr lang="tr-TR" dirty="0">
              <a:solidFill>
                <a:srgbClr val="FFFF00"/>
              </a:solidFill>
              <a:latin typeface="Comic Sans MS" pitchFamily="66" charset="0"/>
            </a:endParaRPr>
          </a:p>
        </p:txBody>
      </p:sp>
      <p:sp>
        <p:nvSpPr>
          <p:cNvPr id="24" name="23 5-Nokta Yıldız"/>
          <p:cNvSpPr/>
          <p:nvPr/>
        </p:nvSpPr>
        <p:spPr>
          <a:xfrm>
            <a:off x="5868144" y="3284984"/>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24 5-Nokta Yıldız"/>
          <p:cNvSpPr/>
          <p:nvPr/>
        </p:nvSpPr>
        <p:spPr>
          <a:xfrm>
            <a:off x="5796136" y="4797152"/>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7704" y="1412776"/>
            <a:ext cx="180020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latin typeface="Aharoni" pitchFamily="2" charset="-79"/>
                <a:cs typeface="Aharoni" pitchFamily="2" charset="-79"/>
              </a:rPr>
              <a:t>Su Süzdürme</a:t>
            </a:r>
            <a:endParaRPr lang="tr-TR" sz="2400" b="1" dirty="0">
              <a:solidFill>
                <a:schemeClr val="bg1"/>
              </a:solidFill>
              <a:latin typeface="Aharoni" pitchFamily="2" charset="-79"/>
              <a:cs typeface="Aharoni" pitchFamily="2" charset="-79"/>
            </a:endParaRPr>
          </a:p>
        </p:txBody>
      </p:sp>
      <p:sp>
        <p:nvSpPr>
          <p:cNvPr id="5" name="4 Sağ Ok"/>
          <p:cNvSpPr/>
          <p:nvPr/>
        </p:nvSpPr>
        <p:spPr>
          <a:xfrm>
            <a:off x="467544" y="206084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6" name="5 Sağ Ok"/>
          <p:cNvSpPr/>
          <p:nvPr/>
        </p:nvSpPr>
        <p:spPr>
          <a:xfrm>
            <a:off x="3779912" y="21328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Sağ Ok"/>
          <p:cNvSpPr/>
          <p:nvPr/>
        </p:nvSpPr>
        <p:spPr>
          <a:xfrm rot="5400000">
            <a:off x="2339752" y="350100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8" name="7 Metin kutusu"/>
          <p:cNvSpPr txBox="1"/>
          <p:nvPr/>
        </p:nvSpPr>
        <p:spPr>
          <a:xfrm>
            <a:off x="1043608" y="1772816"/>
            <a:ext cx="1296144" cy="400110"/>
          </a:xfrm>
          <a:prstGeom prst="rect">
            <a:avLst/>
          </a:prstGeom>
          <a:noFill/>
        </p:spPr>
        <p:txBody>
          <a:bodyPr wrap="square" rtlCol="0">
            <a:spAutoFit/>
          </a:bodyPr>
          <a:lstStyle/>
          <a:p>
            <a:r>
              <a:rPr lang="tr-TR" sz="2000" dirty="0" smtClean="0"/>
              <a:t>M</a:t>
            </a:r>
            <a:endParaRPr lang="tr-TR" sz="2000" dirty="0"/>
          </a:p>
        </p:txBody>
      </p:sp>
      <p:sp>
        <p:nvSpPr>
          <p:cNvPr id="9" name="8 Metin kutusu"/>
          <p:cNvSpPr txBox="1"/>
          <p:nvPr/>
        </p:nvSpPr>
        <p:spPr>
          <a:xfrm>
            <a:off x="4211960" y="1772816"/>
            <a:ext cx="864096" cy="400110"/>
          </a:xfrm>
          <a:prstGeom prst="rect">
            <a:avLst/>
          </a:prstGeom>
          <a:noFill/>
        </p:spPr>
        <p:txBody>
          <a:bodyPr wrap="square" rtlCol="0">
            <a:spAutoFit/>
          </a:bodyPr>
          <a:lstStyle/>
          <a:p>
            <a:r>
              <a:rPr lang="tr-TR" sz="2000" dirty="0" smtClean="0"/>
              <a:t>O</a:t>
            </a:r>
            <a:endParaRPr lang="tr-TR" sz="2000" dirty="0"/>
          </a:p>
        </p:txBody>
      </p:sp>
      <p:sp>
        <p:nvSpPr>
          <p:cNvPr id="10" name="9 Metin kutusu"/>
          <p:cNvSpPr txBox="1"/>
          <p:nvPr/>
        </p:nvSpPr>
        <p:spPr>
          <a:xfrm>
            <a:off x="2699792" y="3068960"/>
            <a:ext cx="1224136" cy="400110"/>
          </a:xfrm>
          <a:prstGeom prst="rect">
            <a:avLst/>
          </a:prstGeom>
          <a:noFill/>
        </p:spPr>
        <p:txBody>
          <a:bodyPr wrap="square" rtlCol="0">
            <a:spAutoFit/>
          </a:bodyPr>
          <a:lstStyle/>
          <a:p>
            <a:r>
              <a:rPr lang="tr-TR" sz="2000" dirty="0" smtClean="0"/>
              <a:t>N</a:t>
            </a:r>
            <a:endParaRPr lang="tr-TR" sz="2000" dirty="0"/>
          </a:p>
        </p:txBody>
      </p:sp>
      <p:sp>
        <p:nvSpPr>
          <p:cNvPr id="11" name="10 Metin kutusu"/>
          <p:cNvSpPr txBox="1"/>
          <p:nvPr/>
        </p:nvSpPr>
        <p:spPr>
          <a:xfrm>
            <a:off x="395536" y="2276872"/>
            <a:ext cx="1800200" cy="400110"/>
          </a:xfrm>
          <a:prstGeom prst="rect">
            <a:avLst/>
          </a:prstGeom>
          <a:noFill/>
        </p:spPr>
        <p:txBody>
          <a:bodyPr wrap="square" rtlCol="0">
            <a:spAutoFit/>
          </a:bodyPr>
          <a:lstStyle/>
          <a:p>
            <a:r>
              <a:rPr lang="tr-TR" sz="2000" dirty="0" smtClean="0"/>
              <a:t>839,325 kg/h</a:t>
            </a:r>
            <a:endParaRPr lang="tr-TR" sz="2000" dirty="0"/>
          </a:p>
        </p:txBody>
      </p:sp>
      <p:sp>
        <p:nvSpPr>
          <p:cNvPr id="12" name="11 Metin kutusu"/>
          <p:cNvSpPr txBox="1"/>
          <p:nvPr/>
        </p:nvSpPr>
        <p:spPr>
          <a:xfrm>
            <a:off x="2411760" y="4293096"/>
            <a:ext cx="1584176" cy="400110"/>
          </a:xfrm>
          <a:prstGeom prst="rect">
            <a:avLst/>
          </a:prstGeom>
          <a:noFill/>
        </p:spPr>
        <p:txBody>
          <a:bodyPr wrap="square" rtlCol="0">
            <a:spAutoFit/>
          </a:bodyPr>
          <a:lstStyle/>
          <a:p>
            <a:r>
              <a:rPr lang="tr-TR" sz="2000" dirty="0" smtClean="0"/>
              <a:t>Su Çıkışı</a:t>
            </a:r>
            <a:endParaRPr lang="tr-TR" sz="2000" dirty="0"/>
          </a:p>
        </p:txBody>
      </p:sp>
      <p:sp>
        <p:nvSpPr>
          <p:cNvPr id="13" name="12 Metin kutusu"/>
          <p:cNvSpPr txBox="1"/>
          <p:nvPr/>
        </p:nvSpPr>
        <p:spPr>
          <a:xfrm>
            <a:off x="3635896" y="2348880"/>
            <a:ext cx="1800200" cy="400110"/>
          </a:xfrm>
          <a:prstGeom prst="rect">
            <a:avLst/>
          </a:prstGeom>
          <a:noFill/>
        </p:spPr>
        <p:txBody>
          <a:bodyPr wrap="square" rtlCol="0">
            <a:spAutoFit/>
          </a:bodyPr>
          <a:lstStyle/>
          <a:p>
            <a:r>
              <a:rPr lang="tr-TR" sz="2000" dirty="0" smtClean="0"/>
              <a:t>839,325 kg/h</a:t>
            </a:r>
            <a:endParaRPr lang="tr-TR" sz="2000" dirty="0"/>
          </a:p>
        </p:txBody>
      </p:sp>
      <p:sp>
        <p:nvSpPr>
          <p:cNvPr id="14" name="13 Metin kutusu"/>
          <p:cNvSpPr txBox="1"/>
          <p:nvPr/>
        </p:nvSpPr>
        <p:spPr>
          <a:xfrm>
            <a:off x="3419872" y="4221088"/>
            <a:ext cx="2592288" cy="738664"/>
          </a:xfrm>
          <a:prstGeom prst="rect">
            <a:avLst/>
          </a:prstGeom>
          <a:noFill/>
        </p:spPr>
        <p:txBody>
          <a:bodyPr wrap="square" rtlCol="0">
            <a:spAutoFit/>
          </a:bodyPr>
          <a:lstStyle/>
          <a:p>
            <a:r>
              <a:rPr lang="tr-TR" b="1" i="1" dirty="0" smtClean="0"/>
              <a:t>%</a:t>
            </a:r>
            <a:r>
              <a:rPr lang="tr-TR" sz="2400" b="1" i="1" dirty="0" smtClean="0"/>
              <a:t>1</a:t>
            </a:r>
            <a:r>
              <a:rPr lang="tr-TR" b="1" i="1" dirty="0" smtClean="0"/>
              <a:t> den küçük olduğu için ihmal edilir</a:t>
            </a:r>
            <a:endParaRPr lang="tr-TR" b="1" i="1" dirty="0"/>
          </a:p>
        </p:txBody>
      </p:sp>
      <p:sp>
        <p:nvSpPr>
          <p:cNvPr id="15" name="14 Metin kutusu"/>
          <p:cNvSpPr txBox="1"/>
          <p:nvPr/>
        </p:nvSpPr>
        <p:spPr>
          <a:xfrm>
            <a:off x="6084168" y="2276872"/>
            <a:ext cx="1944216"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TKD:M=O+N</a:t>
            </a:r>
            <a:endParaRPr lang="tr-TR" dirty="0">
              <a:solidFill>
                <a:schemeClr val="bg1"/>
              </a:solidFill>
              <a:latin typeface="Comic Sans MS" pitchFamily="66" charset="0"/>
            </a:endParaRPr>
          </a:p>
        </p:txBody>
      </p:sp>
      <p:sp>
        <p:nvSpPr>
          <p:cNvPr id="16" name="15 Metin kutusu"/>
          <p:cNvSpPr txBox="1"/>
          <p:nvPr/>
        </p:nvSpPr>
        <p:spPr>
          <a:xfrm>
            <a:off x="6372200" y="3140968"/>
            <a:ext cx="1440160"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M=O </a:t>
            </a:r>
            <a:endParaRPr lang="tr-T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63688" y="1268760"/>
            <a:ext cx="180020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omic Sans MS" pitchFamily="66" charset="0"/>
              </a:rPr>
              <a:t>Zımparalama ve Kesme</a:t>
            </a:r>
            <a:endParaRPr lang="tr-TR" sz="2000" b="1" dirty="0">
              <a:solidFill>
                <a:schemeClr val="bg1"/>
              </a:solidFill>
              <a:latin typeface="Comic Sans MS" pitchFamily="66" charset="0"/>
            </a:endParaRPr>
          </a:p>
        </p:txBody>
      </p:sp>
      <p:sp>
        <p:nvSpPr>
          <p:cNvPr id="5" name="4 Sağ Ok"/>
          <p:cNvSpPr/>
          <p:nvPr/>
        </p:nvSpPr>
        <p:spPr>
          <a:xfrm>
            <a:off x="360040" y="206084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Sağ Ok"/>
          <p:cNvSpPr/>
          <p:nvPr/>
        </p:nvSpPr>
        <p:spPr>
          <a:xfrm>
            <a:off x="3635896" y="206084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Sağ Ok"/>
          <p:cNvSpPr/>
          <p:nvPr/>
        </p:nvSpPr>
        <p:spPr>
          <a:xfrm rot="5400000">
            <a:off x="1907704" y="364502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Metin kutusu"/>
          <p:cNvSpPr txBox="1"/>
          <p:nvPr/>
        </p:nvSpPr>
        <p:spPr>
          <a:xfrm>
            <a:off x="1259632" y="1772816"/>
            <a:ext cx="2088232" cy="369332"/>
          </a:xfrm>
          <a:prstGeom prst="rect">
            <a:avLst/>
          </a:prstGeom>
          <a:noFill/>
        </p:spPr>
        <p:txBody>
          <a:bodyPr wrap="square" rtlCol="0">
            <a:spAutoFit/>
          </a:bodyPr>
          <a:lstStyle/>
          <a:p>
            <a:r>
              <a:rPr lang="tr-TR" dirty="0" smtClean="0"/>
              <a:t>O</a:t>
            </a:r>
            <a:endParaRPr lang="tr-TR" dirty="0"/>
          </a:p>
        </p:txBody>
      </p:sp>
      <p:sp>
        <p:nvSpPr>
          <p:cNvPr id="9" name="8 Metin kutusu"/>
          <p:cNvSpPr txBox="1"/>
          <p:nvPr/>
        </p:nvSpPr>
        <p:spPr>
          <a:xfrm>
            <a:off x="3635896" y="1700808"/>
            <a:ext cx="792088" cy="369332"/>
          </a:xfrm>
          <a:prstGeom prst="rect">
            <a:avLst/>
          </a:prstGeom>
          <a:noFill/>
        </p:spPr>
        <p:txBody>
          <a:bodyPr wrap="square" rtlCol="0">
            <a:spAutoFit/>
          </a:bodyPr>
          <a:lstStyle/>
          <a:p>
            <a:r>
              <a:rPr lang="tr-TR" dirty="0" smtClean="0"/>
              <a:t>P</a:t>
            </a:r>
            <a:endParaRPr lang="tr-TR" dirty="0"/>
          </a:p>
        </p:txBody>
      </p:sp>
      <p:sp>
        <p:nvSpPr>
          <p:cNvPr id="10" name="9 Metin kutusu"/>
          <p:cNvSpPr txBox="1"/>
          <p:nvPr/>
        </p:nvSpPr>
        <p:spPr>
          <a:xfrm>
            <a:off x="2699792" y="3140968"/>
            <a:ext cx="1080120" cy="369332"/>
          </a:xfrm>
          <a:prstGeom prst="rect">
            <a:avLst/>
          </a:prstGeom>
          <a:noFill/>
        </p:spPr>
        <p:txBody>
          <a:bodyPr wrap="square" rtlCol="0">
            <a:spAutoFit/>
          </a:bodyPr>
          <a:lstStyle/>
          <a:p>
            <a:r>
              <a:rPr lang="tr-TR" dirty="0"/>
              <a:t>Ö</a:t>
            </a:r>
          </a:p>
        </p:txBody>
      </p:sp>
      <p:sp>
        <p:nvSpPr>
          <p:cNvPr id="11" name="10 Metin kutusu"/>
          <p:cNvSpPr txBox="1"/>
          <p:nvPr/>
        </p:nvSpPr>
        <p:spPr>
          <a:xfrm>
            <a:off x="2195736" y="4437112"/>
            <a:ext cx="1584176" cy="369332"/>
          </a:xfrm>
          <a:prstGeom prst="rect">
            <a:avLst/>
          </a:prstGeom>
          <a:noFill/>
        </p:spPr>
        <p:txBody>
          <a:bodyPr wrap="square" rtlCol="0">
            <a:spAutoFit/>
          </a:bodyPr>
          <a:lstStyle/>
          <a:p>
            <a:r>
              <a:rPr lang="tr-TR" dirty="0" smtClean="0"/>
              <a:t>ATIK</a:t>
            </a:r>
            <a:endParaRPr lang="tr-TR" dirty="0"/>
          </a:p>
        </p:txBody>
      </p:sp>
      <p:sp>
        <p:nvSpPr>
          <p:cNvPr id="12" name="11 Metin kutusu"/>
          <p:cNvSpPr txBox="1"/>
          <p:nvPr/>
        </p:nvSpPr>
        <p:spPr>
          <a:xfrm>
            <a:off x="360040" y="2276872"/>
            <a:ext cx="1440160" cy="646331"/>
          </a:xfrm>
          <a:prstGeom prst="rect">
            <a:avLst/>
          </a:prstGeom>
          <a:noFill/>
        </p:spPr>
        <p:txBody>
          <a:bodyPr wrap="square" rtlCol="0">
            <a:spAutoFit/>
          </a:bodyPr>
          <a:lstStyle/>
          <a:p>
            <a:r>
              <a:rPr lang="tr-TR" dirty="0" smtClean="0"/>
              <a:t>839,325 kg/h</a:t>
            </a:r>
            <a:endParaRPr lang="tr-TR" dirty="0"/>
          </a:p>
        </p:txBody>
      </p:sp>
      <p:sp>
        <p:nvSpPr>
          <p:cNvPr id="13" name="12 Metin kutusu"/>
          <p:cNvSpPr txBox="1"/>
          <p:nvPr/>
        </p:nvSpPr>
        <p:spPr>
          <a:xfrm>
            <a:off x="2627784" y="3717032"/>
            <a:ext cx="2736304" cy="369332"/>
          </a:xfrm>
          <a:prstGeom prst="rect">
            <a:avLst/>
          </a:prstGeom>
          <a:noFill/>
        </p:spPr>
        <p:txBody>
          <a:bodyPr wrap="square" rtlCol="0">
            <a:spAutoFit/>
          </a:bodyPr>
          <a:lstStyle/>
          <a:p>
            <a:r>
              <a:rPr lang="tr-TR" dirty="0" smtClean="0"/>
              <a:t>%8 Kayıp=67,146 kg/h</a:t>
            </a:r>
            <a:endParaRPr lang="tr-TR" dirty="0"/>
          </a:p>
        </p:txBody>
      </p:sp>
      <p:sp>
        <p:nvSpPr>
          <p:cNvPr id="14" name="13 Metin kutusu"/>
          <p:cNvSpPr txBox="1"/>
          <p:nvPr/>
        </p:nvSpPr>
        <p:spPr>
          <a:xfrm>
            <a:off x="3635896" y="2276872"/>
            <a:ext cx="2880320" cy="369332"/>
          </a:xfrm>
          <a:prstGeom prst="rect">
            <a:avLst/>
          </a:prstGeom>
          <a:noFill/>
        </p:spPr>
        <p:txBody>
          <a:bodyPr wrap="square" rtlCol="0">
            <a:spAutoFit/>
          </a:bodyPr>
          <a:lstStyle/>
          <a:p>
            <a:r>
              <a:rPr lang="tr-TR" dirty="0" smtClean="0"/>
              <a:t>772,179 kg/h</a:t>
            </a:r>
            <a:endParaRPr lang="tr-TR" dirty="0"/>
          </a:p>
        </p:txBody>
      </p:sp>
      <p:sp>
        <p:nvSpPr>
          <p:cNvPr id="15" name="14 Metin kutusu"/>
          <p:cNvSpPr txBox="1"/>
          <p:nvPr/>
        </p:nvSpPr>
        <p:spPr>
          <a:xfrm>
            <a:off x="5652120" y="2420888"/>
            <a:ext cx="1512168"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TKD:O=P+Ö</a:t>
            </a:r>
            <a:endParaRPr lang="tr-TR" dirty="0">
              <a:solidFill>
                <a:schemeClr val="bg1"/>
              </a:solidFill>
              <a:latin typeface="Comic Sans MS" pitchFamily="66" charset="0"/>
            </a:endParaRPr>
          </a:p>
        </p:txBody>
      </p:sp>
      <p:sp>
        <p:nvSpPr>
          <p:cNvPr id="16" name="15 Metin kutusu"/>
          <p:cNvSpPr txBox="1"/>
          <p:nvPr/>
        </p:nvSpPr>
        <p:spPr>
          <a:xfrm>
            <a:off x="5580112" y="3429000"/>
            <a:ext cx="2232248" cy="1200329"/>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Ö=O*8/100</a:t>
            </a:r>
          </a:p>
          <a:p>
            <a:r>
              <a:rPr lang="tr-TR" dirty="0" smtClean="0">
                <a:solidFill>
                  <a:schemeClr val="bg1"/>
                </a:solidFill>
                <a:latin typeface="Comic Sans MS" pitchFamily="66" charset="0"/>
              </a:rPr>
              <a:t>  =839,325*8/100</a:t>
            </a:r>
          </a:p>
          <a:p>
            <a:r>
              <a:rPr lang="tr-TR" dirty="0" smtClean="0">
                <a:solidFill>
                  <a:srgbClr val="FFFF00"/>
                </a:solidFill>
                <a:latin typeface="Comic Sans MS" pitchFamily="66" charset="0"/>
              </a:rPr>
              <a:t>Ö=67,146 kg/h</a:t>
            </a:r>
          </a:p>
          <a:p>
            <a:endParaRPr lang="tr-TR" dirty="0">
              <a:solidFill>
                <a:schemeClr val="tx1"/>
              </a:solidFill>
              <a:latin typeface="Comic Sans MS" pitchFamily="66" charset="0"/>
            </a:endParaRPr>
          </a:p>
        </p:txBody>
      </p:sp>
      <p:sp>
        <p:nvSpPr>
          <p:cNvPr id="17" name="16 Metin kutusu"/>
          <p:cNvSpPr txBox="1"/>
          <p:nvPr/>
        </p:nvSpPr>
        <p:spPr>
          <a:xfrm>
            <a:off x="5580112" y="5229200"/>
            <a:ext cx="2520280"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O=P+Ö</a:t>
            </a:r>
          </a:p>
          <a:p>
            <a:r>
              <a:rPr lang="tr-TR" dirty="0" smtClean="0">
                <a:solidFill>
                  <a:schemeClr val="bg1"/>
                </a:solidFill>
                <a:latin typeface="Comic Sans MS" pitchFamily="66" charset="0"/>
              </a:rPr>
              <a:t>839,325=P+67,146</a:t>
            </a:r>
          </a:p>
          <a:p>
            <a:r>
              <a:rPr lang="tr-TR" dirty="0" smtClean="0">
                <a:solidFill>
                  <a:srgbClr val="FFFF00"/>
                </a:solidFill>
                <a:latin typeface="Comic Sans MS" pitchFamily="66" charset="0"/>
              </a:rPr>
              <a:t>P=772,179 kg/h</a:t>
            </a:r>
            <a:endParaRPr lang="tr-TR"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7704" y="1268760"/>
            <a:ext cx="2088232"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latin typeface="Comic Sans MS" pitchFamily="66" charset="0"/>
              </a:rPr>
              <a:t>Dilimleme</a:t>
            </a:r>
            <a:endParaRPr lang="tr-TR" sz="2400" b="1" dirty="0">
              <a:solidFill>
                <a:schemeClr val="bg1"/>
              </a:solidFill>
              <a:latin typeface="Comic Sans MS" pitchFamily="66" charset="0"/>
            </a:endParaRPr>
          </a:p>
        </p:txBody>
      </p:sp>
      <p:sp>
        <p:nvSpPr>
          <p:cNvPr id="5" name="4 Sağ Ok"/>
          <p:cNvSpPr/>
          <p:nvPr/>
        </p:nvSpPr>
        <p:spPr>
          <a:xfrm>
            <a:off x="504056" y="206084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Sağ Ok"/>
          <p:cNvSpPr/>
          <p:nvPr/>
        </p:nvSpPr>
        <p:spPr>
          <a:xfrm>
            <a:off x="4067944" y="206084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Metin kutusu"/>
          <p:cNvSpPr txBox="1"/>
          <p:nvPr/>
        </p:nvSpPr>
        <p:spPr>
          <a:xfrm>
            <a:off x="504056" y="2276872"/>
            <a:ext cx="2880320" cy="369332"/>
          </a:xfrm>
          <a:prstGeom prst="rect">
            <a:avLst/>
          </a:prstGeom>
          <a:noFill/>
        </p:spPr>
        <p:txBody>
          <a:bodyPr wrap="square" rtlCol="0">
            <a:spAutoFit/>
          </a:bodyPr>
          <a:lstStyle/>
          <a:p>
            <a:r>
              <a:rPr lang="tr-TR" dirty="0" smtClean="0"/>
              <a:t>772,179 kg/h</a:t>
            </a:r>
            <a:endParaRPr lang="tr-TR" dirty="0"/>
          </a:p>
        </p:txBody>
      </p:sp>
      <p:sp>
        <p:nvSpPr>
          <p:cNvPr id="8" name="7 Metin kutusu"/>
          <p:cNvSpPr txBox="1"/>
          <p:nvPr/>
        </p:nvSpPr>
        <p:spPr>
          <a:xfrm>
            <a:off x="1331640" y="1700808"/>
            <a:ext cx="792088" cy="369332"/>
          </a:xfrm>
          <a:prstGeom prst="rect">
            <a:avLst/>
          </a:prstGeom>
          <a:noFill/>
        </p:spPr>
        <p:txBody>
          <a:bodyPr wrap="square" rtlCol="0">
            <a:spAutoFit/>
          </a:bodyPr>
          <a:lstStyle/>
          <a:p>
            <a:r>
              <a:rPr lang="tr-TR" dirty="0" smtClean="0"/>
              <a:t>P</a:t>
            </a:r>
            <a:endParaRPr lang="tr-TR" dirty="0"/>
          </a:p>
        </p:txBody>
      </p:sp>
      <p:sp>
        <p:nvSpPr>
          <p:cNvPr id="9" name="8 Metin kutusu"/>
          <p:cNvSpPr txBox="1"/>
          <p:nvPr/>
        </p:nvSpPr>
        <p:spPr>
          <a:xfrm>
            <a:off x="4139952" y="2276872"/>
            <a:ext cx="2880320" cy="369332"/>
          </a:xfrm>
          <a:prstGeom prst="rect">
            <a:avLst/>
          </a:prstGeom>
          <a:noFill/>
        </p:spPr>
        <p:txBody>
          <a:bodyPr wrap="square" rtlCol="0">
            <a:spAutoFit/>
          </a:bodyPr>
          <a:lstStyle/>
          <a:p>
            <a:r>
              <a:rPr lang="tr-TR" dirty="0" smtClean="0"/>
              <a:t>772,179 kg/h</a:t>
            </a:r>
            <a:endParaRPr lang="tr-TR" dirty="0"/>
          </a:p>
        </p:txBody>
      </p:sp>
      <p:sp>
        <p:nvSpPr>
          <p:cNvPr id="10" name="9 Metin kutusu"/>
          <p:cNvSpPr txBox="1"/>
          <p:nvPr/>
        </p:nvSpPr>
        <p:spPr>
          <a:xfrm>
            <a:off x="4067944" y="1700808"/>
            <a:ext cx="576064" cy="369332"/>
          </a:xfrm>
          <a:prstGeom prst="rect">
            <a:avLst/>
          </a:prstGeom>
          <a:noFill/>
        </p:spPr>
        <p:txBody>
          <a:bodyPr wrap="square" rtlCol="0">
            <a:spAutoFit/>
          </a:bodyPr>
          <a:lstStyle/>
          <a:p>
            <a:r>
              <a:rPr lang="tr-TR" dirty="0" smtClean="0"/>
              <a:t>R</a:t>
            </a:r>
            <a:endParaRPr lang="tr-TR" dirty="0"/>
          </a:p>
        </p:txBody>
      </p:sp>
      <p:sp>
        <p:nvSpPr>
          <p:cNvPr id="11" name="10 Metin kutusu"/>
          <p:cNvSpPr txBox="1"/>
          <p:nvPr/>
        </p:nvSpPr>
        <p:spPr>
          <a:xfrm>
            <a:off x="6156176" y="2348880"/>
            <a:ext cx="1152128"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TKD:P=R</a:t>
            </a:r>
            <a:endParaRPr lang="tr-T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59224" y="1844824"/>
            <a:ext cx="201622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omic Sans MS" pitchFamily="66" charset="0"/>
              </a:rPr>
              <a:t>Yıkama ve Süzme</a:t>
            </a:r>
            <a:endParaRPr lang="tr-TR" sz="2000" b="1" dirty="0">
              <a:solidFill>
                <a:schemeClr val="bg1"/>
              </a:solidFill>
              <a:latin typeface="Comic Sans MS" pitchFamily="66" charset="0"/>
            </a:endParaRPr>
          </a:p>
        </p:txBody>
      </p:sp>
      <p:sp>
        <p:nvSpPr>
          <p:cNvPr id="5" name="4 Sağ Ok"/>
          <p:cNvSpPr/>
          <p:nvPr/>
        </p:nvSpPr>
        <p:spPr>
          <a:xfrm>
            <a:off x="683568" y="2708920"/>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6" name="5 Sağ Ok"/>
          <p:cNvSpPr/>
          <p:nvPr/>
        </p:nvSpPr>
        <p:spPr>
          <a:xfrm>
            <a:off x="4247456" y="278092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Sağ Ok"/>
          <p:cNvSpPr/>
          <p:nvPr/>
        </p:nvSpPr>
        <p:spPr>
          <a:xfrm rot="5400000">
            <a:off x="2375248" y="98072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8" name="7 Sağ Ok"/>
          <p:cNvSpPr/>
          <p:nvPr/>
        </p:nvSpPr>
        <p:spPr>
          <a:xfrm rot="5400000">
            <a:off x="2375248" y="4509120"/>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9" name="8 Metin kutusu"/>
          <p:cNvSpPr txBox="1"/>
          <p:nvPr/>
        </p:nvSpPr>
        <p:spPr>
          <a:xfrm>
            <a:off x="683568" y="2924944"/>
            <a:ext cx="2880320" cy="400110"/>
          </a:xfrm>
          <a:prstGeom prst="rect">
            <a:avLst/>
          </a:prstGeom>
          <a:noFill/>
        </p:spPr>
        <p:txBody>
          <a:bodyPr wrap="square" rtlCol="0">
            <a:spAutoFit/>
          </a:bodyPr>
          <a:lstStyle/>
          <a:p>
            <a:r>
              <a:rPr lang="tr-TR" sz="2000" dirty="0" smtClean="0"/>
              <a:t>772,179 kg/h</a:t>
            </a:r>
            <a:endParaRPr lang="tr-TR" sz="2000" dirty="0"/>
          </a:p>
        </p:txBody>
      </p:sp>
      <p:sp>
        <p:nvSpPr>
          <p:cNvPr id="10" name="9 Metin kutusu"/>
          <p:cNvSpPr txBox="1"/>
          <p:nvPr/>
        </p:nvSpPr>
        <p:spPr>
          <a:xfrm>
            <a:off x="4247456" y="2996952"/>
            <a:ext cx="2880320" cy="400110"/>
          </a:xfrm>
          <a:prstGeom prst="rect">
            <a:avLst/>
          </a:prstGeom>
          <a:noFill/>
        </p:spPr>
        <p:txBody>
          <a:bodyPr wrap="square" rtlCol="0">
            <a:spAutoFit/>
          </a:bodyPr>
          <a:lstStyle/>
          <a:p>
            <a:r>
              <a:rPr lang="tr-TR" sz="2000" dirty="0" smtClean="0"/>
              <a:t>772,179 kg/h</a:t>
            </a:r>
            <a:endParaRPr lang="tr-TR" sz="2000" dirty="0"/>
          </a:p>
        </p:txBody>
      </p:sp>
      <p:sp>
        <p:nvSpPr>
          <p:cNvPr id="11" name="10 Metin kutusu"/>
          <p:cNvSpPr txBox="1"/>
          <p:nvPr/>
        </p:nvSpPr>
        <p:spPr>
          <a:xfrm>
            <a:off x="6156176" y="2348881"/>
            <a:ext cx="1728192"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TKD:R+S=T+Ş</a:t>
            </a:r>
            <a:endParaRPr lang="tr-TR" dirty="0">
              <a:solidFill>
                <a:schemeClr val="bg1"/>
              </a:solidFill>
              <a:latin typeface="Comic Sans MS" pitchFamily="66" charset="0"/>
            </a:endParaRPr>
          </a:p>
        </p:txBody>
      </p:sp>
      <p:sp>
        <p:nvSpPr>
          <p:cNvPr id="12" name="11 Metin kutusu"/>
          <p:cNvSpPr txBox="1"/>
          <p:nvPr/>
        </p:nvSpPr>
        <p:spPr>
          <a:xfrm>
            <a:off x="1511152" y="2411596"/>
            <a:ext cx="1656184" cy="400110"/>
          </a:xfrm>
          <a:prstGeom prst="rect">
            <a:avLst/>
          </a:prstGeom>
          <a:noFill/>
        </p:spPr>
        <p:txBody>
          <a:bodyPr wrap="square" rtlCol="0">
            <a:spAutoFit/>
          </a:bodyPr>
          <a:lstStyle/>
          <a:p>
            <a:r>
              <a:rPr lang="tr-TR" sz="2000" dirty="0" smtClean="0"/>
              <a:t>R</a:t>
            </a:r>
            <a:endParaRPr lang="tr-TR" sz="2000" dirty="0"/>
          </a:p>
        </p:txBody>
      </p:sp>
      <p:sp>
        <p:nvSpPr>
          <p:cNvPr id="13" name="12 Metin kutusu"/>
          <p:cNvSpPr txBox="1"/>
          <p:nvPr/>
        </p:nvSpPr>
        <p:spPr>
          <a:xfrm>
            <a:off x="3095328" y="4005064"/>
            <a:ext cx="792088" cy="400110"/>
          </a:xfrm>
          <a:prstGeom prst="rect">
            <a:avLst/>
          </a:prstGeom>
          <a:noFill/>
        </p:spPr>
        <p:txBody>
          <a:bodyPr wrap="square" rtlCol="0">
            <a:spAutoFit/>
          </a:bodyPr>
          <a:lstStyle/>
          <a:p>
            <a:r>
              <a:rPr lang="tr-TR" sz="2000" dirty="0" smtClean="0"/>
              <a:t>Ş</a:t>
            </a:r>
            <a:endParaRPr lang="tr-TR" sz="2000" dirty="0"/>
          </a:p>
        </p:txBody>
      </p:sp>
      <p:sp>
        <p:nvSpPr>
          <p:cNvPr id="14" name="13 Metin kutusu"/>
          <p:cNvSpPr txBox="1"/>
          <p:nvPr/>
        </p:nvSpPr>
        <p:spPr>
          <a:xfrm>
            <a:off x="4175448" y="2492896"/>
            <a:ext cx="792088" cy="400110"/>
          </a:xfrm>
          <a:prstGeom prst="rect">
            <a:avLst/>
          </a:prstGeom>
          <a:noFill/>
        </p:spPr>
        <p:txBody>
          <a:bodyPr wrap="square" rtlCol="0">
            <a:spAutoFit/>
          </a:bodyPr>
          <a:lstStyle/>
          <a:p>
            <a:r>
              <a:rPr lang="tr-TR" sz="2000" dirty="0" smtClean="0"/>
              <a:t>T</a:t>
            </a:r>
            <a:endParaRPr lang="tr-TR" sz="2000" dirty="0"/>
          </a:p>
        </p:txBody>
      </p:sp>
      <p:sp>
        <p:nvSpPr>
          <p:cNvPr id="15" name="14 Metin kutusu"/>
          <p:cNvSpPr txBox="1"/>
          <p:nvPr/>
        </p:nvSpPr>
        <p:spPr>
          <a:xfrm>
            <a:off x="2663280" y="1196752"/>
            <a:ext cx="504056" cy="400110"/>
          </a:xfrm>
          <a:prstGeom prst="rect">
            <a:avLst/>
          </a:prstGeom>
          <a:noFill/>
        </p:spPr>
        <p:txBody>
          <a:bodyPr wrap="square" rtlCol="0">
            <a:spAutoFit/>
          </a:bodyPr>
          <a:lstStyle/>
          <a:p>
            <a:r>
              <a:rPr lang="tr-TR" sz="2000" dirty="0" smtClean="0"/>
              <a:t>S</a:t>
            </a:r>
            <a:endParaRPr lang="tr-TR" sz="2000" dirty="0"/>
          </a:p>
        </p:txBody>
      </p:sp>
      <p:sp>
        <p:nvSpPr>
          <p:cNvPr id="16" name="15 Metin kutusu"/>
          <p:cNvSpPr txBox="1"/>
          <p:nvPr/>
        </p:nvSpPr>
        <p:spPr>
          <a:xfrm>
            <a:off x="3095328" y="404664"/>
            <a:ext cx="1440160" cy="400110"/>
          </a:xfrm>
          <a:prstGeom prst="rect">
            <a:avLst/>
          </a:prstGeom>
          <a:noFill/>
        </p:spPr>
        <p:txBody>
          <a:bodyPr wrap="square" rtlCol="0">
            <a:spAutoFit/>
          </a:bodyPr>
          <a:lstStyle/>
          <a:p>
            <a:r>
              <a:rPr lang="tr-TR" sz="2000" dirty="0" smtClean="0"/>
              <a:t>Su Girişi</a:t>
            </a:r>
            <a:endParaRPr lang="tr-TR" sz="2000" dirty="0"/>
          </a:p>
        </p:txBody>
      </p:sp>
      <p:sp>
        <p:nvSpPr>
          <p:cNvPr id="17" name="16 Metin kutusu"/>
          <p:cNvSpPr txBox="1"/>
          <p:nvPr/>
        </p:nvSpPr>
        <p:spPr>
          <a:xfrm>
            <a:off x="3023320" y="4797152"/>
            <a:ext cx="2664296" cy="400110"/>
          </a:xfrm>
          <a:prstGeom prst="rect">
            <a:avLst/>
          </a:prstGeom>
          <a:noFill/>
        </p:spPr>
        <p:txBody>
          <a:bodyPr wrap="square" rtlCol="0">
            <a:spAutoFit/>
          </a:bodyPr>
          <a:lstStyle/>
          <a:p>
            <a:r>
              <a:rPr lang="tr-TR" sz="2000" dirty="0" smtClean="0"/>
              <a:t>Su Çıkışı</a:t>
            </a:r>
            <a:endParaRPr lang="tr-TR" sz="2000" dirty="0"/>
          </a:p>
        </p:txBody>
      </p:sp>
      <p:sp>
        <p:nvSpPr>
          <p:cNvPr id="18" name="17 Metin kutusu"/>
          <p:cNvSpPr txBox="1"/>
          <p:nvPr/>
        </p:nvSpPr>
        <p:spPr>
          <a:xfrm>
            <a:off x="2231232" y="620688"/>
            <a:ext cx="1368152" cy="400110"/>
          </a:xfrm>
          <a:prstGeom prst="rect">
            <a:avLst/>
          </a:prstGeom>
          <a:noFill/>
        </p:spPr>
        <p:txBody>
          <a:bodyPr wrap="square" rtlCol="0">
            <a:spAutoFit/>
          </a:bodyPr>
          <a:lstStyle/>
          <a:p>
            <a:r>
              <a:rPr lang="tr-TR" sz="2000" dirty="0" smtClean="0"/>
              <a:t>1 Ton</a:t>
            </a:r>
            <a:endParaRPr lang="tr-TR" sz="2000" dirty="0"/>
          </a:p>
        </p:txBody>
      </p:sp>
      <p:sp>
        <p:nvSpPr>
          <p:cNvPr id="19" name="18 Metin kutusu"/>
          <p:cNvSpPr txBox="1"/>
          <p:nvPr/>
        </p:nvSpPr>
        <p:spPr>
          <a:xfrm>
            <a:off x="2303240" y="4437112"/>
            <a:ext cx="1368152" cy="400110"/>
          </a:xfrm>
          <a:prstGeom prst="rect">
            <a:avLst/>
          </a:prstGeom>
          <a:noFill/>
        </p:spPr>
        <p:txBody>
          <a:bodyPr wrap="square" rtlCol="0">
            <a:spAutoFit/>
          </a:bodyPr>
          <a:lstStyle/>
          <a:p>
            <a:r>
              <a:rPr lang="tr-TR" sz="2000" dirty="0" smtClean="0"/>
              <a:t>1 Ton</a:t>
            </a:r>
            <a:endParaRPr lang="tr-TR" sz="2000" dirty="0"/>
          </a:p>
        </p:txBody>
      </p:sp>
      <p:sp>
        <p:nvSpPr>
          <p:cNvPr id="20" name="19 Metin kutusu"/>
          <p:cNvSpPr txBox="1"/>
          <p:nvPr/>
        </p:nvSpPr>
        <p:spPr>
          <a:xfrm>
            <a:off x="6372200" y="3356992"/>
            <a:ext cx="1224136"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R=T olur</a:t>
            </a:r>
            <a:endParaRPr lang="tr-T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835696" y="1916832"/>
            <a:ext cx="252028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latin typeface="Comic Sans MS" pitchFamily="66" charset="0"/>
              </a:rPr>
              <a:t>Kurutma</a:t>
            </a:r>
            <a:endParaRPr lang="tr-TR" sz="2400" b="1" dirty="0">
              <a:solidFill>
                <a:schemeClr val="bg1"/>
              </a:solidFill>
              <a:latin typeface="Comic Sans MS" pitchFamily="66" charset="0"/>
            </a:endParaRPr>
          </a:p>
        </p:txBody>
      </p:sp>
      <p:sp>
        <p:nvSpPr>
          <p:cNvPr id="5" name="4 Sağ Ok"/>
          <p:cNvSpPr/>
          <p:nvPr/>
        </p:nvSpPr>
        <p:spPr>
          <a:xfrm>
            <a:off x="467544" y="249289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6" name="5 Sağ Ok"/>
          <p:cNvSpPr/>
          <p:nvPr/>
        </p:nvSpPr>
        <p:spPr>
          <a:xfrm>
            <a:off x="4355976" y="2420888"/>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Sağ Ok"/>
          <p:cNvSpPr/>
          <p:nvPr/>
        </p:nvSpPr>
        <p:spPr>
          <a:xfrm rot="5400000">
            <a:off x="2411760" y="39330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8" name="7 Metin kutusu"/>
          <p:cNvSpPr txBox="1"/>
          <p:nvPr/>
        </p:nvSpPr>
        <p:spPr>
          <a:xfrm>
            <a:off x="395536" y="2708920"/>
            <a:ext cx="2880320" cy="400110"/>
          </a:xfrm>
          <a:prstGeom prst="rect">
            <a:avLst/>
          </a:prstGeom>
          <a:noFill/>
        </p:spPr>
        <p:txBody>
          <a:bodyPr wrap="square" rtlCol="0">
            <a:spAutoFit/>
          </a:bodyPr>
          <a:lstStyle/>
          <a:p>
            <a:r>
              <a:rPr lang="tr-TR" sz="2000" dirty="0" smtClean="0"/>
              <a:t>772,179 kg/h</a:t>
            </a:r>
            <a:endParaRPr lang="tr-TR" sz="2000" dirty="0"/>
          </a:p>
        </p:txBody>
      </p:sp>
      <p:sp>
        <p:nvSpPr>
          <p:cNvPr id="9" name="8 Metin kutusu"/>
          <p:cNvSpPr txBox="1"/>
          <p:nvPr/>
        </p:nvSpPr>
        <p:spPr>
          <a:xfrm>
            <a:off x="1331640" y="2204864"/>
            <a:ext cx="1800200" cy="369332"/>
          </a:xfrm>
          <a:prstGeom prst="rect">
            <a:avLst/>
          </a:prstGeom>
          <a:noFill/>
        </p:spPr>
        <p:txBody>
          <a:bodyPr wrap="square" rtlCol="0">
            <a:spAutoFit/>
          </a:bodyPr>
          <a:lstStyle/>
          <a:p>
            <a:r>
              <a:rPr lang="tr-TR" dirty="0" smtClean="0"/>
              <a:t>T</a:t>
            </a:r>
            <a:endParaRPr lang="tr-TR" dirty="0"/>
          </a:p>
        </p:txBody>
      </p:sp>
      <p:sp>
        <p:nvSpPr>
          <p:cNvPr id="10" name="9 Metin kutusu"/>
          <p:cNvSpPr txBox="1"/>
          <p:nvPr/>
        </p:nvSpPr>
        <p:spPr>
          <a:xfrm>
            <a:off x="395536" y="1844824"/>
            <a:ext cx="1115616" cy="646331"/>
          </a:xfrm>
          <a:prstGeom prst="rect">
            <a:avLst/>
          </a:prstGeom>
          <a:noFill/>
        </p:spPr>
        <p:txBody>
          <a:bodyPr wrap="square" rtlCol="0">
            <a:spAutoFit/>
          </a:bodyPr>
          <a:lstStyle/>
          <a:p>
            <a:r>
              <a:rPr lang="tr-TR" dirty="0" smtClean="0"/>
              <a:t>%22 KM </a:t>
            </a:r>
          </a:p>
          <a:p>
            <a:r>
              <a:rPr lang="tr-TR" dirty="0" smtClean="0"/>
              <a:t>%78 SU</a:t>
            </a:r>
            <a:endParaRPr lang="tr-TR" dirty="0"/>
          </a:p>
        </p:txBody>
      </p:sp>
      <p:sp>
        <p:nvSpPr>
          <p:cNvPr id="11" name="10 Metin kutusu"/>
          <p:cNvSpPr txBox="1"/>
          <p:nvPr/>
        </p:nvSpPr>
        <p:spPr>
          <a:xfrm>
            <a:off x="4355976" y="2060848"/>
            <a:ext cx="2088232" cy="369332"/>
          </a:xfrm>
          <a:prstGeom prst="rect">
            <a:avLst/>
          </a:prstGeom>
          <a:noFill/>
        </p:spPr>
        <p:txBody>
          <a:bodyPr wrap="square" rtlCol="0">
            <a:spAutoFit/>
          </a:bodyPr>
          <a:lstStyle/>
          <a:p>
            <a:r>
              <a:rPr lang="tr-TR" dirty="0" smtClean="0"/>
              <a:t>Ü</a:t>
            </a:r>
            <a:endParaRPr lang="tr-TR" dirty="0"/>
          </a:p>
        </p:txBody>
      </p:sp>
      <p:sp>
        <p:nvSpPr>
          <p:cNvPr id="13" name="12 Metin kutusu"/>
          <p:cNvSpPr txBox="1"/>
          <p:nvPr/>
        </p:nvSpPr>
        <p:spPr>
          <a:xfrm>
            <a:off x="3131840" y="3429000"/>
            <a:ext cx="1152128" cy="369332"/>
          </a:xfrm>
          <a:prstGeom prst="rect">
            <a:avLst/>
          </a:prstGeom>
          <a:noFill/>
        </p:spPr>
        <p:txBody>
          <a:bodyPr wrap="square" rtlCol="0">
            <a:spAutoFit/>
          </a:bodyPr>
          <a:lstStyle/>
          <a:p>
            <a:r>
              <a:rPr lang="tr-TR" dirty="0"/>
              <a:t>U</a:t>
            </a:r>
          </a:p>
        </p:txBody>
      </p:sp>
      <p:sp>
        <p:nvSpPr>
          <p:cNvPr id="14" name="13 Metin kutusu"/>
          <p:cNvSpPr txBox="1"/>
          <p:nvPr/>
        </p:nvSpPr>
        <p:spPr>
          <a:xfrm>
            <a:off x="2555776" y="4797152"/>
            <a:ext cx="1296144" cy="369332"/>
          </a:xfrm>
          <a:prstGeom prst="rect">
            <a:avLst/>
          </a:prstGeom>
          <a:noFill/>
        </p:spPr>
        <p:txBody>
          <a:bodyPr wrap="square" rtlCol="0">
            <a:spAutoFit/>
          </a:bodyPr>
          <a:lstStyle/>
          <a:p>
            <a:r>
              <a:rPr lang="tr-TR" dirty="0" smtClean="0"/>
              <a:t>Su Kaybı </a:t>
            </a:r>
            <a:endParaRPr lang="tr-TR" dirty="0"/>
          </a:p>
        </p:txBody>
      </p:sp>
      <p:sp>
        <p:nvSpPr>
          <p:cNvPr id="15" name="14 Metin kutusu"/>
          <p:cNvSpPr txBox="1"/>
          <p:nvPr/>
        </p:nvSpPr>
        <p:spPr>
          <a:xfrm>
            <a:off x="3131840" y="4005064"/>
            <a:ext cx="2448272" cy="461665"/>
          </a:xfrm>
          <a:prstGeom prst="rect">
            <a:avLst/>
          </a:prstGeom>
          <a:noFill/>
        </p:spPr>
        <p:txBody>
          <a:bodyPr wrap="square" rtlCol="0">
            <a:spAutoFit/>
          </a:bodyPr>
          <a:lstStyle/>
          <a:p>
            <a:r>
              <a:rPr lang="tr-TR" dirty="0" smtClean="0"/>
              <a:t>%</a:t>
            </a:r>
            <a:r>
              <a:rPr lang="tr-TR" sz="2400" dirty="0" smtClean="0"/>
              <a:t>2</a:t>
            </a:r>
            <a:r>
              <a:rPr lang="tr-TR" dirty="0" smtClean="0"/>
              <a:t> Kayıp=15.45 kg/h</a:t>
            </a:r>
            <a:endParaRPr lang="tr-TR" dirty="0"/>
          </a:p>
        </p:txBody>
      </p:sp>
      <p:sp>
        <p:nvSpPr>
          <p:cNvPr id="16" name="15 Metin kutusu"/>
          <p:cNvSpPr txBox="1"/>
          <p:nvPr/>
        </p:nvSpPr>
        <p:spPr>
          <a:xfrm>
            <a:off x="4788024" y="1772816"/>
            <a:ext cx="1224136" cy="646331"/>
          </a:xfrm>
          <a:prstGeom prst="rect">
            <a:avLst/>
          </a:prstGeom>
          <a:noFill/>
        </p:spPr>
        <p:txBody>
          <a:bodyPr wrap="square" rtlCol="0">
            <a:spAutoFit/>
          </a:bodyPr>
          <a:lstStyle/>
          <a:p>
            <a:r>
              <a:rPr lang="tr-TR" dirty="0" smtClean="0"/>
              <a:t>%24 KM </a:t>
            </a:r>
          </a:p>
          <a:p>
            <a:r>
              <a:rPr lang="tr-TR" dirty="0" smtClean="0"/>
              <a:t>%76 SU</a:t>
            </a:r>
            <a:endParaRPr lang="tr-TR" dirty="0"/>
          </a:p>
        </p:txBody>
      </p:sp>
      <p:sp>
        <p:nvSpPr>
          <p:cNvPr id="17" name="16 Metin kutusu"/>
          <p:cNvSpPr txBox="1"/>
          <p:nvPr/>
        </p:nvSpPr>
        <p:spPr>
          <a:xfrm>
            <a:off x="6516216" y="2204864"/>
            <a:ext cx="1440160"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TKD:T=Ü+U</a:t>
            </a:r>
            <a:endParaRPr lang="tr-TR" dirty="0">
              <a:solidFill>
                <a:schemeClr val="bg1"/>
              </a:solidFill>
              <a:latin typeface="Comic Sans MS" pitchFamily="66" charset="0"/>
            </a:endParaRPr>
          </a:p>
        </p:txBody>
      </p:sp>
      <p:sp>
        <p:nvSpPr>
          <p:cNvPr id="18" name="17 Metin kutusu"/>
          <p:cNvSpPr txBox="1"/>
          <p:nvPr/>
        </p:nvSpPr>
        <p:spPr>
          <a:xfrm>
            <a:off x="4283968" y="2636912"/>
            <a:ext cx="2232248" cy="369332"/>
          </a:xfrm>
          <a:prstGeom prst="rect">
            <a:avLst/>
          </a:prstGeom>
          <a:noFill/>
        </p:spPr>
        <p:txBody>
          <a:bodyPr wrap="square" rtlCol="0">
            <a:spAutoFit/>
          </a:bodyPr>
          <a:lstStyle/>
          <a:p>
            <a:r>
              <a:rPr lang="tr-TR" dirty="0" smtClean="0"/>
              <a:t>756,729 kg/h</a:t>
            </a:r>
            <a:endParaRPr lang="tr-TR" dirty="0"/>
          </a:p>
        </p:txBody>
      </p:sp>
      <p:sp>
        <p:nvSpPr>
          <p:cNvPr id="19" name="18 Metin kutusu"/>
          <p:cNvSpPr txBox="1"/>
          <p:nvPr/>
        </p:nvSpPr>
        <p:spPr>
          <a:xfrm>
            <a:off x="2339752" y="3861048"/>
            <a:ext cx="1080120" cy="369332"/>
          </a:xfrm>
          <a:prstGeom prst="rect">
            <a:avLst/>
          </a:prstGeom>
          <a:noFill/>
        </p:spPr>
        <p:txBody>
          <a:bodyPr wrap="square" rtlCol="0">
            <a:spAutoFit/>
          </a:bodyPr>
          <a:lstStyle/>
          <a:p>
            <a:r>
              <a:rPr lang="tr-TR" dirty="0" smtClean="0"/>
              <a:t>%2 SU</a:t>
            </a:r>
            <a:endParaRPr lang="tr-TR" dirty="0"/>
          </a:p>
        </p:txBody>
      </p:sp>
      <p:sp>
        <p:nvSpPr>
          <p:cNvPr id="20" name="19 Metin kutusu"/>
          <p:cNvSpPr txBox="1"/>
          <p:nvPr/>
        </p:nvSpPr>
        <p:spPr>
          <a:xfrm>
            <a:off x="6300192" y="3573016"/>
            <a:ext cx="2088232"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U=T*2/100</a:t>
            </a:r>
          </a:p>
          <a:p>
            <a:r>
              <a:rPr lang="tr-TR" dirty="0" smtClean="0">
                <a:solidFill>
                  <a:schemeClr val="bg1"/>
                </a:solidFill>
                <a:latin typeface="Comic Sans MS" pitchFamily="66" charset="0"/>
              </a:rPr>
              <a:t>  =772,179*2/100</a:t>
            </a:r>
          </a:p>
          <a:p>
            <a:r>
              <a:rPr lang="tr-TR" dirty="0" smtClean="0">
                <a:solidFill>
                  <a:srgbClr val="FFFF00"/>
                </a:solidFill>
                <a:latin typeface="Comic Sans MS" pitchFamily="66" charset="0"/>
              </a:rPr>
              <a:t>U=15 .45 kg/h</a:t>
            </a:r>
            <a:endParaRPr lang="tr-TR" dirty="0">
              <a:solidFill>
                <a:srgbClr val="FFFF00"/>
              </a:solidFill>
              <a:latin typeface="Comic Sans MS" pitchFamily="66" charset="0"/>
            </a:endParaRPr>
          </a:p>
        </p:txBody>
      </p:sp>
      <p:sp>
        <p:nvSpPr>
          <p:cNvPr id="21" name="20 Metin kutusu"/>
          <p:cNvSpPr txBox="1"/>
          <p:nvPr/>
        </p:nvSpPr>
        <p:spPr>
          <a:xfrm>
            <a:off x="6156176" y="5301208"/>
            <a:ext cx="2304256"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T=U+Ü</a:t>
            </a:r>
          </a:p>
          <a:p>
            <a:r>
              <a:rPr lang="tr-TR" dirty="0" smtClean="0">
                <a:solidFill>
                  <a:schemeClr val="bg1"/>
                </a:solidFill>
                <a:latin typeface="Comic Sans MS" pitchFamily="66" charset="0"/>
              </a:rPr>
              <a:t>772,,179=15,45+Ü</a:t>
            </a:r>
          </a:p>
          <a:p>
            <a:r>
              <a:rPr lang="tr-TR" dirty="0" smtClean="0">
                <a:solidFill>
                  <a:srgbClr val="FFFF00"/>
                </a:solidFill>
                <a:latin typeface="Comic Sans MS" pitchFamily="66" charset="0"/>
              </a:rPr>
              <a:t>Ü=756,729 kg/h</a:t>
            </a:r>
            <a:endParaRPr lang="tr-TR" dirty="0">
              <a:solidFill>
                <a:srgbClr val="FFFF00"/>
              </a:solidFill>
              <a:latin typeface="Comic Sans MS" pitchFamily="66" charset="0"/>
            </a:endParaRPr>
          </a:p>
        </p:txBody>
      </p:sp>
      <p:sp>
        <p:nvSpPr>
          <p:cNvPr id="22" name="21 5-Nokta Yıldız"/>
          <p:cNvSpPr/>
          <p:nvPr/>
        </p:nvSpPr>
        <p:spPr>
          <a:xfrm>
            <a:off x="5868144" y="3212976"/>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22 5-Nokta Yıldız"/>
          <p:cNvSpPr/>
          <p:nvPr/>
        </p:nvSpPr>
        <p:spPr>
          <a:xfrm>
            <a:off x="5796136" y="5013176"/>
            <a:ext cx="28803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91680" y="2276872"/>
            <a:ext cx="230425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latin typeface="Comic Sans MS" pitchFamily="66" charset="0"/>
              </a:rPr>
              <a:t> </a:t>
            </a:r>
          </a:p>
          <a:p>
            <a:pPr algn="ctr"/>
            <a:r>
              <a:rPr lang="tr-TR" sz="2000" b="1" dirty="0" smtClean="0">
                <a:latin typeface="Comic Sans MS" pitchFamily="66" charset="0"/>
              </a:rPr>
              <a:t>Kızartma ve Süzme</a:t>
            </a:r>
          </a:p>
          <a:p>
            <a:pPr algn="ctr"/>
            <a:endParaRPr lang="tr-TR" sz="1400" b="1" dirty="0">
              <a:latin typeface="Comic Sans MS" pitchFamily="66" charset="0"/>
            </a:endParaRPr>
          </a:p>
        </p:txBody>
      </p:sp>
      <p:sp>
        <p:nvSpPr>
          <p:cNvPr id="5" name="4 Sağ Ok"/>
          <p:cNvSpPr/>
          <p:nvPr/>
        </p:nvSpPr>
        <p:spPr>
          <a:xfrm>
            <a:off x="251520" y="292494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6" name="5 Sağ Ok"/>
          <p:cNvSpPr/>
          <p:nvPr/>
        </p:nvSpPr>
        <p:spPr>
          <a:xfrm>
            <a:off x="4067944" y="292494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Sağ Ok"/>
          <p:cNvSpPr/>
          <p:nvPr/>
        </p:nvSpPr>
        <p:spPr>
          <a:xfrm rot="5400000">
            <a:off x="2051720" y="141277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8" name="7 Sağ Ok"/>
          <p:cNvSpPr/>
          <p:nvPr/>
        </p:nvSpPr>
        <p:spPr>
          <a:xfrm rot="5400000">
            <a:off x="2123728" y="4437112"/>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9" name="8 Metin kutusu"/>
          <p:cNvSpPr txBox="1"/>
          <p:nvPr/>
        </p:nvSpPr>
        <p:spPr>
          <a:xfrm>
            <a:off x="323528" y="3131676"/>
            <a:ext cx="2232248" cy="369332"/>
          </a:xfrm>
          <a:prstGeom prst="rect">
            <a:avLst/>
          </a:prstGeom>
          <a:noFill/>
        </p:spPr>
        <p:txBody>
          <a:bodyPr wrap="square" rtlCol="0">
            <a:spAutoFit/>
          </a:bodyPr>
          <a:lstStyle/>
          <a:p>
            <a:r>
              <a:rPr lang="tr-TR" dirty="0" smtClean="0"/>
              <a:t>756,729 kg/h</a:t>
            </a:r>
            <a:endParaRPr lang="tr-TR" dirty="0"/>
          </a:p>
        </p:txBody>
      </p:sp>
      <p:sp>
        <p:nvSpPr>
          <p:cNvPr id="10" name="9 Metin kutusu"/>
          <p:cNvSpPr txBox="1"/>
          <p:nvPr/>
        </p:nvSpPr>
        <p:spPr>
          <a:xfrm>
            <a:off x="1115616" y="2636912"/>
            <a:ext cx="792088" cy="369332"/>
          </a:xfrm>
          <a:prstGeom prst="rect">
            <a:avLst/>
          </a:prstGeom>
          <a:noFill/>
        </p:spPr>
        <p:txBody>
          <a:bodyPr wrap="square" rtlCol="0">
            <a:spAutoFit/>
          </a:bodyPr>
          <a:lstStyle/>
          <a:p>
            <a:r>
              <a:rPr lang="tr-TR" dirty="0" smtClean="0"/>
              <a:t>Ü</a:t>
            </a:r>
            <a:endParaRPr lang="tr-TR" dirty="0"/>
          </a:p>
        </p:txBody>
      </p:sp>
      <p:sp>
        <p:nvSpPr>
          <p:cNvPr id="11" name="10 Metin kutusu"/>
          <p:cNvSpPr txBox="1"/>
          <p:nvPr/>
        </p:nvSpPr>
        <p:spPr>
          <a:xfrm>
            <a:off x="323528" y="2276872"/>
            <a:ext cx="1224136" cy="646331"/>
          </a:xfrm>
          <a:prstGeom prst="rect">
            <a:avLst/>
          </a:prstGeom>
          <a:noFill/>
        </p:spPr>
        <p:txBody>
          <a:bodyPr wrap="square" rtlCol="0">
            <a:spAutoFit/>
          </a:bodyPr>
          <a:lstStyle/>
          <a:p>
            <a:r>
              <a:rPr lang="tr-TR" dirty="0" smtClean="0"/>
              <a:t>%24 KM </a:t>
            </a:r>
          </a:p>
          <a:p>
            <a:r>
              <a:rPr lang="tr-TR" dirty="0" smtClean="0"/>
              <a:t>%76 SU</a:t>
            </a:r>
            <a:endParaRPr lang="tr-TR" dirty="0"/>
          </a:p>
        </p:txBody>
      </p:sp>
      <p:sp>
        <p:nvSpPr>
          <p:cNvPr id="13" name="12 Metin kutusu"/>
          <p:cNvSpPr txBox="1"/>
          <p:nvPr/>
        </p:nvSpPr>
        <p:spPr>
          <a:xfrm>
            <a:off x="2843808" y="1628800"/>
            <a:ext cx="1152128" cy="369332"/>
          </a:xfrm>
          <a:prstGeom prst="rect">
            <a:avLst/>
          </a:prstGeom>
          <a:noFill/>
        </p:spPr>
        <p:txBody>
          <a:bodyPr wrap="square" rtlCol="0">
            <a:spAutoFit/>
          </a:bodyPr>
          <a:lstStyle/>
          <a:p>
            <a:r>
              <a:rPr lang="tr-TR" dirty="0" smtClean="0"/>
              <a:t>V</a:t>
            </a:r>
            <a:endParaRPr lang="tr-TR" dirty="0"/>
          </a:p>
        </p:txBody>
      </p:sp>
      <p:sp>
        <p:nvSpPr>
          <p:cNvPr id="14" name="13 Metin kutusu"/>
          <p:cNvSpPr txBox="1"/>
          <p:nvPr/>
        </p:nvSpPr>
        <p:spPr>
          <a:xfrm>
            <a:off x="2843808" y="3861048"/>
            <a:ext cx="1728192" cy="369332"/>
          </a:xfrm>
          <a:prstGeom prst="rect">
            <a:avLst/>
          </a:prstGeom>
          <a:noFill/>
        </p:spPr>
        <p:txBody>
          <a:bodyPr wrap="square" rtlCol="0">
            <a:spAutoFit/>
          </a:bodyPr>
          <a:lstStyle/>
          <a:p>
            <a:r>
              <a:rPr lang="tr-TR" dirty="0"/>
              <a:t>Y</a:t>
            </a:r>
          </a:p>
        </p:txBody>
      </p:sp>
      <p:sp>
        <p:nvSpPr>
          <p:cNvPr id="15" name="14 Metin kutusu"/>
          <p:cNvSpPr txBox="1"/>
          <p:nvPr/>
        </p:nvSpPr>
        <p:spPr>
          <a:xfrm>
            <a:off x="4067944" y="2627620"/>
            <a:ext cx="864096" cy="369332"/>
          </a:xfrm>
          <a:prstGeom prst="rect">
            <a:avLst/>
          </a:prstGeom>
          <a:noFill/>
        </p:spPr>
        <p:txBody>
          <a:bodyPr wrap="square" rtlCol="0">
            <a:spAutoFit/>
          </a:bodyPr>
          <a:lstStyle/>
          <a:p>
            <a:r>
              <a:rPr lang="tr-TR" dirty="0" smtClean="0"/>
              <a:t>Z</a:t>
            </a:r>
            <a:endParaRPr lang="tr-TR" dirty="0"/>
          </a:p>
        </p:txBody>
      </p:sp>
      <p:sp>
        <p:nvSpPr>
          <p:cNvPr id="16" name="15 Metin kutusu"/>
          <p:cNvSpPr txBox="1"/>
          <p:nvPr/>
        </p:nvSpPr>
        <p:spPr>
          <a:xfrm>
            <a:off x="4283968" y="2564904"/>
            <a:ext cx="3096344" cy="369332"/>
          </a:xfrm>
          <a:prstGeom prst="rect">
            <a:avLst/>
          </a:prstGeom>
          <a:noFill/>
        </p:spPr>
        <p:txBody>
          <a:bodyPr wrap="square" rtlCol="0">
            <a:spAutoFit/>
          </a:bodyPr>
          <a:lstStyle/>
          <a:p>
            <a:r>
              <a:rPr lang="tr-TR" dirty="0" smtClean="0"/>
              <a:t>Kızartılmış Patates</a:t>
            </a:r>
            <a:endParaRPr lang="tr-TR" dirty="0"/>
          </a:p>
        </p:txBody>
      </p:sp>
      <p:sp>
        <p:nvSpPr>
          <p:cNvPr id="17" name="16 Metin kutusu"/>
          <p:cNvSpPr txBox="1"/>
          <p:nvPr/>
        </p:nvSpPr>
        <p:spPr>
          <a:xfrm>
            <a:off x="2771800" y="908720"/>
            <a:ext cx="2160240" cy="369332"/>
          </a:xfrm>
          <a:prstGeom prst="rect">
            <a:avLst/>
          </a:prstGeom>
          <a:noFill/>
        </p:spPr>
        <p:txBody>
          <a:bodyPr wrap="square" rtlCol="0">
            <a:spAutoFit/>
          </a:bodyPr>
          <a:lstStyle/>
          <a:p>
            <a:r>
              <a:rPr lang="tr-TR" dirty="0" smtClean="0"/>
              <a:t>Yağ Girişi</a:t>
            </a:r>
            <a:endParaRPr lang="tr-TR" dirty="0"/>
          </a:p>
        </p:txBody>
      </p:sp>
      <p:sp>
        <p:nvSpPr>
          <p:cNvPr id="18" name="17 Metin kutusu"/>
          <p:cNvSpPr txBox="1"/>
          <p:nvPr/>
        </p:nvSpPr>
        <p:spPr>
          <a:xfrm>
            <a:off x="2195736" y="5157192"/>
            <a:ext cx="2592288" cy="369332"/>
          </a:xfrm>
          <a:prstGeom prst="rect">
            <a:avLst/>
          </a:prstGeom>
          <a:noFill/>
        </p:spPr>
        <p:txBody>
          <a:bodyPr wrap="square" rtlCol="0">
            <a:spAutoFit/>
          </a:bodyPr>
          <a:lstStyle/>
          <a:p>
            <a:r>
              <a:rPr lang="tr-TR" dirty="0" smtClean="0"/>
              <a:t>Yağ Çıkışı</a:t>
            </a:r>
            <a:endParaRPr lang="tr-TR" dirty="0"/>
          </a:p>
        </p:txBody>
      </p:sp>
      <p:sp>
        <p:nvSpPr>
          <p:cNvPr id="20" name="19 Metin kutusu"/>
          <p:cNvSpPr txBox="1"/>
          <p:nvPr/>
        </p:nvSpPr>
        <p:spPr>
          <a:xfrm>
            <a:off x="6660232" y="2276872"/>
            <a:ext cx="1944216"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TKD:Ü+V=Y+Z</a:t>
            </a:r>
            <a:endParaRPr lang="tr-TR" b="1" i="1" dirty="0">
              <a:solidFill>
                <a:schemeClr val="bg1"/>
              </a:solidFill>
              <a:latin typeface="Comic Sans MS" pitchFamily="66" charset="0"/>
            </a:endParaRPr>
          </a:p>
        </p:txBody>
      </p:sp>
      <p:sp>
        <p:nvSpPr>
          <p:cNvPr id="21" name="20 Metin kutusu"/>
          <p:cNvSpPr txBox="1"/>
          <p:nvPr/>
        </p:nvSpPr>
        <p:spPr>
          <a:xfrm>
            <a:off x="4355976" y="1916832"/>
            <a:ext cx="2736304" cy="646331"/>
          </a:xfrm>
          <a:prstGeom prst="rect">
            <a:avLst/>
          </a:prstGeom>
          <a:noFill/>
        </p:spPr>
        <p:txBody>
          <a:bodyPr wrap="square" rtlCol="0">
            <a:spAutoFit/>
          </a:bodyPr>
          <a:lstStyle/>
          <a:p>
            <a:r>
              <a:rPr lang="tr-TR" dirty="0" smtClean="0"/>
              <a:t>%5 Su</a:t>
            </a:r>
          </a:p>
          <a:p>
            <a:r>
              <a:rPr lang="tr-TR" dirty="0" smtClean="0"/>
              <a:t>%95 KM</a:t>
            </a:r>
          </a:p>
        </p:txBody>
      </p:sp>
      <p:sp>
        <p:nvSpPr>
          <p:cNvPr id="22" name="21 Metin kutusu"/>
          <p:cNvSpPr txBox="1"/>
          <p:nvPr/>
        </p:nvSpPr>
        <p:spPr>
          <a:xfrm>
            <a:off x="4211960" y="3068960"/>
            <a:ext cx="2664296" cy="369332"/>
          </a:xfrm>
          <a:prstGeom prst="rect">
            <a:avLst/>
          </a:prstGeom>
          <a:noFill/>
        </p:spPr>
        <p:txBody>
          <a:bodyPr wrap="square" rtlCol="0">
            <a:spAutoFit/>
          </a:bodyPr>
          <a:lstStyle/>
          <a:p>
            <a:r>
              <a:rPr lang="tr-TR" dirty="0" smtClean="0"/>
              <a:t>339,761 kg/h</a:t>
            </a:r>
            <a:endParaRPr lang="tr-TR" dirty="0"/>
          </a:p>
        </p:txBody>
      </p:sp>
      <p:sp>
        <p:nvSpPr>
          <p:cNvPr id="23" name="22 Metin kutusu"/>
          <p:cNvSpPr txBox="1"/>
          <p:nvPr/>
        </p:nvSpPr>
        <p:spPr>
          <a:xfrm>
            <a:off x="1619672" y="1268760"/>
            <a:ext cx="2232248" cy="369332"/>
          </a:xfrm>
          <a:prstGeom prst="rect">
            <a:avLst/>
          </a:prstGeom>
          <a:noFill/>
        </p:spPr>
        <p:txBody>
          <a:bodyPr wrap="square" rtlCol="0">
            <a:spAutoFit/>
          </a:bodyPr>
          <a:lstStyle/>
          <a:p>
            <a:r>
              <a:rPr lang="tr-TR" dirty="0" smtClean="0"/>
              <a:t>2270 kg/h</a:t>
            </a:r>
            <a:endParaRPr lang="tr-TR" dirty="0"/>
          </a:p>
        </p:txBody>
      </p:sp>
      <p:sp>
        <p:nvSpPr>
          <p:cNvPr id="24" name="23 Metin kutusu"/>
          <p:cNvSpPr txBox="1"/>
          <p:nvPr/>
        </p:nvSpPr>
        <p:spPr>
          <a:xfrm>
            <a:off x="2915816" y="4221088"/>
            <a:ext cx="2520280" cy="369332"/>
          </a:xfrm>
          <a:prstGeom prst="rect">
            <a:avLst/>
          </a:prstGeom>
          <a:noFill/>
        </p:spPr>
        <p:txBody>
          <a:bodyPr wrap="square" rtlCol="0">
            <a:spAutoFit/>
          </a:bodyPr>
          <a:lstStyle/>
          <a:p>
            <a:r>
              <a:rPr lang="tr-TR" dirty="0" smtClean="0"/>
              <a:t>120,31 kg/h</a:t>
            </a:r>
            <a:endParaRPr lang="tr-TR" dirty="0"/>
          </a:p>
        </p:txBody>
      </p:sp>
      <p:sp>
        <p:nvSpPr>
          <p:cNvPr id="25" name="24 Metin kutusu"/>
          <p:cNvSpPr txBox="1"/>
          <p:nvPr/>
        </p:nvSpPr>
        <p:spPr>
          <a:xfrm>
            <a:off x="2987824" y="4509120"/>
            <a:ext cx="1368152" cy="369332"/>
          </a:xfrm>
          <a:prstGeom prst="rect">
            <a:avLst/>
          </a:prstGeom>
          <a:noFill/>
        </p:spPr>
        <p:txBody>
          <a:bodyPr wrap="square" rtlCol="0">
            <a:spAutoFit/>
          </a:bodyPr>
          <a:lstStyle/>
          <a:p>
            <a:r>
              <a:rPr lang="tr-TR" dirty="0" smtClean="0"/>
              <a:t>%5,3</a:t>
            </a:r>
            <a:endParaRPr lang="tr-TR" dirty="0"/>
          </a:p>
        </p:txBody>
      </p:sp>
      <p:sp>
        <p:nvSpPr>
          <p:cNvPr id="26" name="25 Metin kutusu"/>
          <p:cNvSpPr txBox="1"/>
          <p:nvPr/>
        </p:nvSpPr>
        <p:spPr>
          <a:xfrm>
            <a:off x="6012160" y="3717032"/>
            <a:ext cx="2592288" cy="1200329"/>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bg1"/>
                </a:solidFill>
                <a:latin typeface="Comic Sans MS" pitchFamily="66" charset="0"/>
              </a:rPr>
              <a:t>%71 su kaybı olur. </a:t>
            </a:r>
          </a:p>
          <a:p>
            <a:r>
              <a:rPr lang="tr-TR" dirty="0" smtClean="0">
                <a:solidFill>
                  <a:schemeClr val="bg1"/>
                </a:solidFill>
                <a:latin typeface="Comic Sans MS" pitchFamily="66" charset="0"/>
              </a:rPr>
              <a:t>Ü*71/100</a:t>
            </a:r>
          </a:p>
          <a:p>
            <a:r>
              <a:rPr lang="tr-TR" dirty="0" smtClean="0">
                <a:solidFill>
                  <a:schemeClr val="bg1"/>
                </a:solidFill>
                <a:latin typeface="Comic Sans MS" pitchFamily="66" charset="0"/>
              </a:rPr>
              <a:t>756,729*71/100</a:t>
            </a:r>
          </a:p>
          <a:p>
            <a:r>
              <a:rPr lang="tr-TR" dirty="0" smtClean="0">
                <a:solidFill>
                  <a:srgbClr val="FFFF00"/>
                </a:solidFill>
                <a:latin typeface="Comic Sans MS" pitchFamily="66" charset="0"/>
              </a:rPr>
              <a:t>=537,278 kg/h  kayıp </a:t>
            </a:r>
          </a:p>
        </p:txBody>
      </p:sp>
      <p:sp>
        <p:nvSpPr>
          <p:cNvPr id="27" name="26 Metin kutusu"/>
          <p:cNvSpPr txBox="1"/>
          <p:nvPr/>
        </p:nvSpPr>
        <p:spPr>
          <a:xfrm>
            <a:off x="6156176" y="5445224"/>
            <a:ext cx="2448272"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Kalan Kütle</a:t>
            </a:r>
          </a:p>
          <a:p>
            <a:r>
              <a:rPr lang="tr-TR" b="1" i="1" dirty="0" smtClean="0">
                <a:solidFill>
                  <a:schemeClr val="bg1"/>
                </a:solidFill>
                <a:latin typeface="Comic Sans MS" pitchFamily="66" charset="0"/>
              </a:rPr>
              <a:t>=756,729-537,278</a:t>
            </a:r>
          </a:p>
          <a:p>
            <a:r>
              <a:rPr lang="tr-TR" dirty="0" smtClean="0">
                <a:solidFill>
                  <a:srgbClr val="FFFF00"/>
                </a:solidFill>
                <a:latin typeface="Comic Sans MS" pitchFamily="66" charset="0"/>
              </a:rPr>
              <a:t>=219,451 kg/h </a:t>
            </a:r>
          </a:p>
        </p:txBody>
      </p:sp>
      <p:sp>
        <p:nvSpPr>
          <p:cNvPr id="28" name="27 Sağ Ayraç"/>
          <p:cNvSpPr/>
          <p:nvPr/>
        </p:nvSpPr>
        <p:spPr>
          <a:xfrm>
            <a:off x="5148064" y="2204864"/>
            <a:ext cx="288032"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9" name="28 Metin kutusu"/>
          <p:cNvSpPr txBox="1"/>
          <p:nvPr/>
        </p:nvSpPr>
        <p:spPr>
          <a:xfrm>
            <a:off x="5364088" y="2237383"/>
            <a:ext cx="1224136" cy="615553"/>
          </a:xfrm>
          <a:prstGeom prst="rect">
            <a:avLst/>
          </a:prstGeom>
          <a:noFill/>
        </p:spPr>
        <p:txBody>
          <a:bodyPr wrap="square" rtlCol="0">
            <a:spAutoFit/>
          </a:bodyPr>
          <a:lstStyle/>
          <a:p>
            <a:r>
              <a:rPr lang="tr-TR" sz="1600" dirty="0" smtClean="0"/>
              <a:t>%38 YAĞ</a:t>
            </a:r>
          </a:p>
          <a:p>
            <a:endParaRPr lang="tr-TR" dirty="0"/>
          </a:p>
        </p:txBody>
      </p:sp>
      <p:sp>
        <p:nvSpPr>
          <p:cNvPr id="30" name="29 Metin kutusu"/>
          <p:cNvSpPr txBox="1"/>
          <p:nvPr/>
        </p:nvSpPr>
        <p:spPr>
          <a:xfrm>
            <a:off x="1331640" y="5589240"/>
            <a:ext cx="3816424" cy="1200329"/>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%38  yağ içerdiğine göre </a:t>
            </a:r>
          </a:p>
          <a:p>
            <a:r>
              <a:rPr lang="tr-TR" b="1" i="1" dirty="0" smtClean="0">
                <a:solidFill>
                  <a:schemeClr val="bg1"/>
                </a:solidFill>
                <a:latin typeface="Comic Sans MS" pitchFamily="66" charset="0"/>
              </a:rPr>
              <a:t>%5.3 yağ çeker buna göre:</a:t>
            </a:r>
          </a:p>
          <a:p>
            <a:r>
              <a:rPr lang="tr-TR" dirty="0" smtClean="0">
                <a:solidFill>
                  <a:schemeClr val="bg1"/>
                </a:solidFill>
                <a:latin typeface="Comic Sans MS" pitchFamily="66" charset="0"/>
              </a:rPr>
              <a:t>=</a:t>
            </a:r>
            <a:r>
              <a:rPr lang="tr-TR" b="1" i="1" dirty="0" smtClean="0">
                <a:solidFill>
                  <a:schemeClr val="bg1"/>
                </a:solidFill>
                <a:latin typeface="Comic Sans MS" pitchFamily="66" charset="0"/>
              </a:rPr>
              <a:t>219,451+120,31</a:t>
            </a:r>
          </a:p>
          <a:p>
            <a:r>
              <a:rPr lang="tr-TR" dirty="0" smtClean="0">
                <a:solidFill>
                  <a:srgbClr val="FFFF00"/>
                </a:solidFill>
                <a:latin typeface="Comic Sans MS" pitchFamily="66" charset="0"/>
              </a:rPr>
              <a:t>=339,761 kg/h toplam kütle olur</a:t>
            </a:r>
          </a:p>
        </p:txBody>
      </p:sp>
      <p:sp>
        <p:nvSpPr>
          <p:cNvPr id="31" name="30 5-Nokta Yıldız"/>
          <p:cNvSpPr/>
          <p:nvPr/>
        </p:nvSpPr>
        <p:spPr>
          <a:xfrm>
            <a:off x="5724128" y="3501008"/>
            <a:ext cx="216024"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31 5-Nokta Yıldız"/>
          <p:cNvSpPr/>
          <p:nvPr/>
        </p:nvSpPr>
        <p:spPr>
          <a:xfrm>
            <a:off x="5868144" y="5157192"/>
            <a:ext cx="216024"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32 5-Nokta Yıldız"/>
          <p:cNvSpPr/>
          <p:nvPr/>
        </p:nvSpPr>
        <p:spPr>
          <a:xfrm>
            <a:off x="1043608" y="5301208"/>
            <a:ext cx="216024"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171400"/>
            <a:ext cx="7988424" cy="1470025"/>
          </a:xfrm>
        </p:spPr>
        <p:txBody>
          <a:bodyPr/>
          <a:lstStyle/>
          <a:p>
            <a:r>
              <a:rPr lang="tr-TR" dirty="0">
                <a:solidFill>
                  <a:schemeClr val="accent1">
                    <a:lumMod val="50000"/>
                  </a:schemeClr>
                </a:solidFill>
              </a:rPr>
              <a:t>C</a:t>
            </a:r>
            <a:r>
              <a:rPr lang="tr-TR" dirty="0" smtClean="0">
                <a:solidFill>
                  <a:schemeClr val="accent1">
                    <a:lumMod val="50000"/>
                  </a:schemeClr>
                </a:solidFill>
              </a:rPr>
              <a:t>İPS NASIL ORTAYA ÇIKMIŞTIR</a:t>
            </a:r>
            <a:endParaRPr lang="tr-TR" dirty="0">
              <a:solidFill>
                <a:schemeClr val="accent1">
                  <a:lumMod val="50000"/>
                </a:schemeClr>
              </a:solidFill>
            </a:endParaRPr>
          </a:p>
        </p:txBody>
      </p:sp>
      <p:sp>
        <p:nvSpPr>
          <p:cNvPr id="3" name="Alt Başlık 2"/>
          <p:cNvSpPr>
            <a:spLocks noGrp="1"/>
          </p:cNvSpPr>
          <p:nvPr>
            <p:ph type="subTitle" idx="1"/>
          </p:nvPr>
        </p:nvSpPr>
        <p:spPr>
          <a:xfrm>
            <a:off x="827584" y="1196752"/>
            <a:ext cx="6840760" cy="5184576"/>
          </a:xfrm>
        </p:spPr>
        <p:txBody>
          <a:bodyPr>
            <a:noAutofit/>
          </a:bodyPr>
          <a:lstStyle/>
          <a:p>
            <a:pPr algn="l"/>
            <a:r>
              <a:rPr lang="tr-TR" sz="3600" b="1" i="1" dirty="0" smtClean="0">
                <a:solidFill>
                  <a:schemeClr val="tx1"/>
                </a:solidFill>
              </a:rPr>
              <a:t>     Çıtır çıtır, gevrek ve yemesi son derece keyifli bir atıştırmalık desek sizin de aklınıza ‘Cips ’gelir. Yemesi keyifli ama neden bu kadar ince ve tuzlu diye düşünmüş olabilirsiniz. Biz düşündük araştırdık ,gördük ki cipsin üretimi bir müşteri memnuniyetine dayanmaktadır.</a:t>
            </a:r>
            <a:endParaRPr lang="tr-TR" sz="3600" b="1" i="1" dirty="0">
              <a:solidFill>
                <a:schemeClr val="tx1"/>
              </a:solidFill>
            </a:endParaRPr>
          </a:p>
        </p:txBody>
      </p:sp>
      <p:sp>
        <p:nvSpPr>
          <p:cNvPr id="6" name="5 4-Nokta Yıldız"/>
          <p:cNvSpPr/>
          <p:nvPr/>
        </p:nvSpPr>
        <p:spPr>
          <a:xfrm>
            <a:off x="899592" y="1340768"/>
            <a:ext cx="432048"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969670005"/>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835696" y="1628800"/>
            <a:ext cx="2376264" cy="1988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omic Sans MS" pitchFamily="66" charset="0"/>
              </a:rPr>
              <a:t>Otomatik Seçme</a:t>
            </a:r>
            <a:endParaRPr lang="tr-TR" sz="2000" b="1" dirty="0">
              <a:latin typeface="Comic Sans MS" pitchFamily="66" charset="0"/>
            </a:endParaRPr>
          </a:p>
        </p:txBody>
      </p:sp>
      <p:sp>
        <p:nvSpPr>
          <p:cNvPr id="5" name="4 Sağ Ok"/>
          <p:cNvSpPr/>
          <p:nvPr/>
        </p:nvSpPr>
        <p:spPr>
          <a:xfrm>
            <a:off x="432048" y="256490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4283968" y="256490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Sağ Ok"/>
          <p:cNvSpPr/>
          <p:nvPr/>
        </p:nvSpPr>
        <p:spPr>
          <a:xfrm rot="5400000">
            <a:off x="2267744" y="429309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9" name="8 Metin kutusu"/>
          <p:cNvSpPr txBox="1"/>
          <p:nvPr/>
        </p:nvSpPr>
        <p:spPr>
          <a:xfrm>
            <a:off x="432048" y="2780928"/>
            <a:ext cx="2664296" cy="369332"/>
          </a:xfrm>
          <a:prstGeom prst="rect">
            <a:avLst/>
          </a:prstGeom>
          <a:noFill/>
        </p:spPr>
        <p:txBody>
          <a:bodyPr wrap="square" rtlCol="0">
            <a:spAutoFit/>
          </a:bodyPr>
          <a:lstStyle/>
          <a:p>
            <a:r>
              <a:rPr lang="tr-TR" dirty="0" smtClean="0"/>
              <a:t>339,761 kg/h</a:t>
            </a:r>
            <a:endParaRPr lang="tr-TR" dirty="0"/>
          </a:p>
        </p:txBody>
      </p:sp>
      <p:sp>
        <p:nvSpPr>
          <p:cNvPr id="10" name="9 Metin kutusu"/>
          <p:cNvSpPr txBox="1"/>
          <p:nvPr/>
        </p:nvSpPr>
        <p:spPr>
          <a:xfrm>
            <a:off x="1187624" y="2276872"/>
            <a:ext cx="1584176" cy="369332"/>
          </a:xfrm>
          <a:prstGeom prst="rect">
            <a:avLst/>
          </a:prstGeom>
          <a:noFill/>
        </p:spPr>
        <p:txBody>
          <a:bodyPr wrap="square" rtlCol="0">
            <a:spAutoFit/>
          </a:bodyPr>
          <a:lstStyle/>
          <a:p>
            <a:r>
              <a:rPr lang="tr-TR" dirty="0" smtClean="0"/>
              <a:t>Z</a:t>
            </a:r>
            <a:endParaRPr lang="tr-TR" dirty="0"/>
          </a:p>
        </p:txBody>
      </p:sp>
      <p:sp>
        <p:nvSpPr>
          <p:cNvPr id="11" name="10 Metin kutusu"/>
          <p:cNvSpPr txBox="1"/>
          <p:nvPr/>
        </p:nvSpPr>
        <p:spPr>
          <a:xfrm>
            <a:off x="4355976" y="2204864"/>
            <a:ext cx="936104" cy="369332"/>
          </a:xfrm>
          <a:prstGeom prst="rect">
            <a:avLst/>
          </a:prstGeom>
          <a:noFill/>
        </p:spPr>
        <p:txBody>
          <a:bodyPr wrap="square" rtlCol="0">
            <a:spAutoFit/>
          </a:bodyPr>
          <a:lstStyle/>
          <a:p>
            <a:r>
              <a:rPr lang="tr-TR" dirty="0" smtClean="0"/>
              <a:t>Q</a:t>
            </a:r>
            <a:endParaRPr lang="tr-TR" dirty="0"/>
          </a:p>
        </p:txBody>
      </p:sp>
      <p:sp>
        <p:nvSpPr>
          <p:cNvPr id="12" name="11 Metin kutusu"/>
          <p:cNvSpPr txBox="1"/>
          <p:nvPr/>
        </p:nvSpPr>
        <p:spPr>
          <a:xfrm>
            <a:off x="3059832" y="3717032"/>
            <a:ext cx="936104" cy="369332"/>
          </a:xfrm>
          <a:prstGeom prst="rect">
            <a:avLst/>
          </a:prstGeom>
          <a:noFill/>
        </p:spPr>
        <p:txBody>
          <a:bodyPr wrap="square" rtlCol="0">
            <a:spAutoFit/>
          </a:bodyPr>
          <a:lstStyle/>
          <a:p>
            <a:r>
              <a:rPr lang="tr-TR" dirty="0"/>
              <a:t>X</a:t>
            </a:r>
          </a:p>
        </p:txBody>
      </p:sp>
      <p:sp>
        <p:nvSpPr>
          <p:cNvPr id="13" name="12 Metin kutusu"/>
          <p:cNvSpPr txBox="1"/>
          <p:nvPr/>
        </p:nvSpPr>
        <p:spPr>
          <a:xfrm>
            <a:off x="2195736" y="5085184"/>
            <a:ext cx="1872208" cy="369332"/>
          </a:xfrm>
          <a:prstGeom prst="rect">
            <a:avLst/>
          </a:prstGeom>
          <a:noFill/>
        </p:spPr>
        <p:txBody>
          <a:bodyPr wrap="square" rtlCol="0">
            <a:spAutoFit/>
          </a:bodyPr>
          <a:lstStyle/>
          <a:p>
            <a:r>
              <a:rPr lang="tr-TR" dirty="0" smtClean="0"/>
              <a:t>Yanmış Patates</a:t>
            </a:r>
            <a:endParaRPr lang="tr-TR" dirty="0"/>
          </a:p>
        </p:txBody>
      </p:sp>
      <p:sp>
        <p:nvSpPr>
          <p:cNvPr id="14" name="13 Metin kutusu"/>
          <p:cNvSpPr txBox="1"/>
          <p:nvPr/>
        </p:nvSpPr>
        <p:spPr>
          <a:xfrm>
            <a:off x="2915816" y="4293096"/>
            <a:ext cx="2376264" cy="369332"/>
          </a:xfrm>
          <a:prstGeom prst="rect">
            <a:avLst/>
          </a:prstGeom>
          <a:noFill/>
        </p:spPr>
        <p:txBody>
          <a:bodyPr wrap="square" rtlCol="0">
            <a:spAutoFit/>
          </a:bodyPr>
          <a:lstStyle/>
          <a:p>
            <a:r>
              <a:rPr lang="tr-TR" dirty="0" smtClean="0"/>
              <a:t>%2 Kayıp=6,79 kg/h</a:t>
            </a:r>
            <a:endParaRPr lang="tr-TR" dirty="0"/>
          </a:p>
        </p:txBody>
      </p:sp>
      <p:sp>
        <p:nvSpPr>
          <p:cNvPr id="15" name="14 Metin kutusu"/>
          <p:cNvSpPr txBox="1"/>
          <p:nvPr/>
        </p:nvSpPr>
        <p:spPr>
          <a:xfrm>
            <a:off x="6660232" y="2276872"/>
            <a:ext cx="1944216" cy="369332"/>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TKD:Z=X+Q</a:t>
            </a:r>
            <a:endParaRPr lang="tr-TR" b="1" i="1" dirty="0">
              <a:solidFill>
                <a:schemeClr val="bg1"/>
              </a:solidFill>
              <a:latin typeface="Comic Sans MS" pitchFamily="66" charset="0"/>
            </a:endParaRPr>
          </a:p>
        </p:txBody>
      </p:sp>
      <p:sp>
        <p:nvSpPr>
          <p:cNvPr id="16" name="15 Metin kutusu"/>
          <p:cNvSpPr txBox="1"/>
          <p:nvPr/>
        </p:nvSpPr>
        <p:spPr>
          <a:xfrm>
            <a:off x="4211960" y="2780928"/>
            <a:ext cx="2664296" cy="369332"/>
          </a:xfrm>
          <a:prstGeom prst="rect">
            <a:avLst/>
          </a:prstGeom>
          <a:noFill/>
        </p:spPr>
        <p:txBody>
          <a:bodyPr wrap="square" rtlCol="0">
            <a:spAutoFit/>
          </a:bodyPr>
          <a:lstStyle/>
          <a:p>
            <a:r>
              <a:rPr lang="tr-TR" dirty="0" smtClean="0"/>
              <a:t>332,971 kg/h</a:t>
            </a:r>
            <a:endParaRPr lang="tr-TR" dirty="0"/>
          </a:p>
        </p:txBody>
      </p:sp>
      <p:sp>
        <p:nvSpPr>
          <p:cNvPr id="17" name="16 Metin kutusu"/>
          <p:cNvSpPr txBox="1"/>
          <p:nvPr/>
        </p:nvSpPr>
        <p:spPr>
          <a:xfrm>
            <a:off x="6588224" y="4221088"/>
            <a:ext cx="2376264"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X=Z*2/100</a:t>
            </a:r>
          </a:p>
          <a:p>
            <a:r>
              <a:rPr lang="tr-TR" b="1" i="1" dirty="0" smtClean="0">
                <a:solidFill>
                  <a:schemeClr val="bg1"/>
                </a:solidFill>
                <a:latin typeface="Comic Sans MS" pitchFamily="66" charset="0"/>
              </a:rPr>
              <a:t>  =339,761*2/100</a:t>
            </a:r>
          </a:p>
          <a:p>
            <a:r>
              <a:rPr lang="tr-TR" dirty="0" smtClean="0">
                <a:solidFill>
                  <a:srgbClr val="FFFF00"/>
                </a:solidFill>
                <a:latin typeface="Comic Sans MS" pitchFamily="66" charset="0"/>
              </a:rPr>
              <a:t>X=6,79 kg/h</a:t>
            </a:r>
            <a:endParaRPr lang="tr-TR" dirty="0">
              <a:solidFill>
                <a:srgbClr val="FFFF00"/>
              </a:solidFill>
              <a:latin typeface="Comic Sans MS" pitchFamily="66" charset="0"/>
            </a:endParaRPr>
          </a:p>
        </p:txBody>
      </p:sp>
      <p:sp>
        <p:nvSpPr>
          <p:cNvPr id="18" name="17 Metin kutusu"/>
          <p:cNvSpPr txBox="1"/>
          <p:nvPr/>
        </p:nvSpPr>
        <p:spPr>
          <a:xfrm>
            <a:off x="4499992" y="5589240"/>
            <a:ext cx="2304256" cy="923330"/>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Z=X+Q</a:t>
            </a:r>
          </a:p>
          <a:p>
            <a:r>
              <a:rPr lang="tr-TR" b="1" i="1" dirty="0" smtClean="0">
                <a:solidFill>
                  <a:schemeClr val="bg1"/>
                </a:solidFill>
                <a:latin typeface="Comic Sans MS" pitchFamily="66" charset="0"/>
              </a:rPr>
              <a:t>339,761=6,79 +Q</a:t>
            </a:r>
          </a:p>
          <a:p>
            <a:r>
              <a:rPr lang="tr-TR" dirty="0" smtClean="0">
                <a:solidFill>
                  <a:srgbClr val="FFFF00"/>
                </a:solidFill>
                <a:latin typeface="Comic Sans MS" pitchFamily="66" charset="0"/>
              </a:rPr>
              <a:t>Q=332,971 kg/h</a:t>
            </a:r>
            <a:endParaRPr lang="tr-TR" dirty="0">
              <a:solidFill>
                <a:srgbClr val="FFFF00"/>
              </a:solidFill>
              <a:latin typeface="Comic Sans MS" pitchFamily="66" charset="0"/>
            </a:endParaRPr>
          </a:p>
        </p:txBody>
      </p:sp>
      <p:sp>
        <p:nvSpPr>
          <p:cNvPr id="19" name="18 5-Nokta Yıldız"/>
          <p:cNvSpPr/>
          <p:nvPr/>
        </p:nvSpPr>
        <p:spPr>
          <a:xfrm>
            <a:off x="6300192" y="4005064"/>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5-Nokta Yıldız"/>
          <p:cNvSpPr/>
          <p:nvPr/>
        </p:nvSpPr>
        <p:spPr>
          <a:xfrm>
            <a:off x="4139952" y="5301208"/>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19672" y="1700808"/>
            <a:ext cx="194421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omic Sans MS" pitchFamily="66" charset="0"/>
              </a:rPr>
              <a:t>Aroma</a:t>
            </a:r>
            <a:endParaRPr lang="tr-TR" sz="2400" b="1" dirty="0">
              <a:latin typeface="Comic Sans MS" pitchFamily="66" charset="0"/>
            </a:endParaRPr>
          </a:p>
        </p:txBody>
      </p:sp>
      <p:sp>
        <p:nvSpPr>
          <p:cNvPr id="5" name="4 Sağ Ok"/>
          <p:cNvSpPr/>
          <p:nvPr/>
        </p:nvSpPr>
        <p:spPr>
          <a:xfrm>
            <a:off x="179512" y="213285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6" name="5 Sağ Ok"/>
          <p:cNvSpPr/>
          <p:nvPr/>
        </p:nvSpPr>
        <p:spPr>
          <a:xfrm>
            <a:off x="3635896" y="2204864"/>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Sağ Ok"/>
          <p:cNvSpPr/>
          <p:nvPr/>
        </p:nvSpPr>
        <p:spPr>
          <a:xfrm rot="5400000">
            <a:off x="1331639" y="908720"/>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9" name="8 Sağ Ok"/>
          <p:cNvSpPr/>
          <p:nvPr/>
        </p:nvSpPr>
        <p:spPr>
          <a:xfrm rot="5400000">
            <a:off x="2411760" y="908720"/>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10" name="9 Sağ Ok"/>
          <p:cNvSpPr/>
          <p:nvPr/>
        </p:nvSpPr>
        <p:spPr>
          <a:xfrm rot="16200000">
            <a:off x="2051720" y="3645024"/>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11" name="10 Metin kutusu"/>
          <p:cNvSpPr txBox="1"/>
          <p:nvPr/>
        </p:nvSpPr>
        <p:spPr>
          <a:xfrm>
            <a:off x="467544" y="1844824"/>
            <a:ext cx="1656184" cy="369332"/>
          </a:xfrm>
          <a:prstGeom prst="rect">
            <a:avLst/>
          </a:prstGeom>
          <a:noFill/>
        </p:spPr>
        <p:txBody>
          <a:bodyPr wrap="square" rtlCol="0">
            <a:spAutoFit/>
          </a:bodyPr>
          <a:lstStyle/>
          <a:p>
            <a:r>
              <a:rPr lang="tr-TR" dirty="0"/>
              <a:t>Q</a:t>
            </a:r>
          </a:p>
        </p:txBody>
      </p:sp>
      <p:sp>
        <p:nvSpPr>
          <p:cNvPr id="12" name="11 Metin kutusu"/>
          <p:cNvSpPr txBox="1"/>
          <p:nvPr/>
        </p:nvSpPr>
        <p:spPr>
          <a:xfrm>
            <a:off x="1619672" y="1340768"/>
            <a:ext cx="864096" cy="369332"/>
          </a:xfrm>
          <a:prstGeom prst="rect">
            <a:avLst/>
          </a:prstGeom>
          <a:noFill/>
        </p:spPr>
        <p:txBody>
          <a:bodyPr wrap="square" rtlCol="0">
            <a:spAutoFit/>
          </a:bodyPr>
          <a:lstStyle/>
          <a:p>
            <a:r>
              <a:rPr lang="tr-TR" dirty="0" smtClean="0"/>
              <a:t>W</a:t>
            </a:r>
            <a:endParaRPr lang="tr-TR" dirty="0"/>
          </a:p>
        </p:txBody>
      </p:sp>
      <p:sp>
        <p:nvSpPr>
          <p:cNvPr id="13" name="12 Metin kutusu"/>
          <p:cNvSpPr txBox="1"/>
          <p:nvPr/>
        </p:nvSpPr>
        <p:spPr>
          <a:xfrm>
            <a:off x="3131840" y="1259468"/>
            <a:ext cx="1800200" cy="369332"/>
          </a:xfrm>
          <a:prstGeom prst="rect">
            <a:avLst/>
          </a:prstGeom>
          <a:noFill/>
        </p:spPr>
        <p:txBody>
          <a:bodyPr wrap="square" rtlCol="0">
            <a:spAutoFit/>
          </a:bodyPr>
          <a:lstStyle/>
          <a:p>
            <a:r>
              <a:rPr lang="tr-TR" dirty="0" smtClean="0"/>
              <a:t>A’</a:t>
            </a:r>
            <a:endParaRPr lang="tr-TR" dirty="0"/>
          </a:p>
        </p:txBody>
      </p:sp>
      <p:sp>
        <p:nvSpPr>
          <p:cNvPr id="14" name="13 Metin kutusu"/>
          <p:cNvSpPr txBox="1"/>
          <p:nvPr/>
        </p:nvSpPr>
        <p:spPr>
          <a:xfrm>
            <a:off x="2627784" y="3356992"/>
            <a:ext cx="1440160" cy="369332"/>
          </a:xfrm>
          <a:prstGeom prst="rect">
            <a:avLst/>
          </a:prstGeom>
          <a:noFill/>
        </p:spPr>
        <p:txBody>
          <a:bodyPr wrap="square" rtlCol="0">
            <a:spAutoFit/>
          </a:bodyPr>
          <a:lstStyle/>
          <a:p>
            <a:r>
              <a:rPr lang="tr-TR" dirty="0" smtClean="0"/>
              <a:t>B’</a:t>
            </a:r>
            <a:endParaRPr lang="tr-TR" dirty="0"/>
          </a:p>
        </p:txBody>
      </p:sp>
      <p:sp>
        <p:nvSpPr>
          <p:cNvPr id="15" name="14 Metin kutusu"/>
          <p:cNvSpPr txBox="1"/>
          <p:nvPr/>
        </p:nvSpPr>
        <p:spPr>
          <a:xfrm>
            <a:off x="3419872" y="1916832"/>
            <a:ext cx="1656184" cy="369332"/>
          </a:xfrm>
          <a:prstGeom prst="rect">
            <a:avLst/>
          </a:prstGeom>
          <a:noFill/>
        </p:spPr>
        <p:txBody>
          <a:bodyPr wrap="square" rtlCol="0">
            <a:spAutoFit/>
          </a:bodyPr>
          <a:lstStyle/>
          <a:p>
            <a:r>
              <a:rPr lang="tr-TR" dirty="0" smtClean="0"/>
              <a:t>C’</a:t>
            </a:r>
            <a:endParaRPr lang="tr-TR" dirty="0"/>
          </a:p>
        </p:txBody>
      </p:sp>
      <p:sp>
        <p:nvSpPr>
          <p:cNvPr id="16" name="15 Metin kutusu"/>
          <p:cNvSpPr txBox="1"/>
          <p:nvPr/>
        </p:nvSpPr>
        <p:spPr>
          <a:xfrm>
            <a:off x="251520" y="2276872"/>
            <a:ext cx="2448272" cy="369332"/>
          </a:xfrm>
          <a:prstGeom prst="rect">
            <a:avLst/>
          </a:prstGeom>
          <a:noFill/>
        </p:spPr>
        <p:txBody>
          <a:bodyPr wrap="square" rtlCol="0">
            <a:spAutoFit/>
          </a:bodyPr>
          <a:lstStyle/>
          <a:p>
            <a:r>
              <a:rPr lang="tr-TR" dirty="0" smtClean="0"/>
              <a:t>332,971 kg/h</a:t>
            </a:r>
            <a:endParaRPr lang="tr-TR" dirty="0"/>
          </a:p>
        </p:txBody>
      </p:sp>
      <p:sp>
        <p:nvSpPr>
          <p:cNvPr id="17" name="16 Metin kutusu"/>
          <p:cNvSpPr txBox="1"/>
          <p:nvPr/>
        </p:nvSpPr>
        <p:spPr>
          <a:xfrm>
            <a:off x="6372200" y="764704"/>
            <a:ext cx="2304256" cy="646331"/>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TKD:Q+W+A’+B’=C’</a:t>
            </a:r>
            <a:endParaRPr lang="tr-TR" b="1" i="1" dirty="0">
              <a:solidFill>
                <a:schemeClr val="bg1"/>
              </a:solidFill>
              <a:latin typeface="Comic Sans MS" pitchFamily="66" charset="0"/>
            </a:endParaRPr>
          </a:p>
        </p:txBody>
      </p:sp>
      <p:sp>
        <p:nvSpPr>
          <p:cNvPr id="18" name="17 Metin kutusu"/>
          <p:cNvSpPr txBox="1"/>
          <p:nvPr/>
        </p:nvSpPr>
        <p:spPr>
          <a:xfrm>
            <a:off x="1691680" y="0"/>
            <a:ext cx="2808312" cy="369332"/>
          </a:xfrm>
          <a:prstGeom prst="rect">
            <a:avLst/>
          </a:prstGeom>
          <a:noFill/>
        </p:spPr>
        <p:txBody>
          <a:bodyPr wrap="square" rtlCol="0">
            <a:spAutoFit/>
          </a:bodyPr>
          <a:lstStyle/>
          <a:p>
            <a:r>
              <a:rPr lang="tr-TR" dirty="0" smtClean="0"/>
              <a:t>TUZ</a:t>
            </a:r>
            <a:endParaRPr lang="tr-TR" dirty="0"/>
          </a:p>
        </p:txBody>
      </p:sp>
      <p:sp>
        <p:nvSpPr>
          <p:cNvPr id="19" name="18 Metin kutusu"/>
          <p:cNvSpPr txBox="1"/>
          <p:nvPr/>
        </p:nvSpPr>
        <p:spPr>
          <a:xfrm>
            <a:off x="2771800" y="0"/>
            <a:ext cx="2376264" cy="369332"/>
          </a:xfrm>
          <a:prstGeom prst="rect">
            <a:avLst/>
          </a:prstGeom>
          <a:noFill/>
        </p:spPr>
        <p:txBody>
          <a:bodyPr wrap="square" rtlCol="0">
            <a:spAutoFit/>
          </a:bodyPr>
          <a:lstStyle/>
          <a:p>
            <a:r>
              <a:rPr lang="tr-TR" dirty="0" smtClean="0"/>
              <a:t>MSG</a:t>
            </a:r>
            <a:endParaRPr lang="tr-TR" dirty="0"/>
          </a:p>
        </p:txBody>
      </p:sp>
      <p:sp>
        <p:nvSpPr>
          <p:cNvPr id="20" name="19 Metin kutusu"/>
          <p:cNvSpPr txBox="1"/>
          <p:nvPr/>
        </p:nvSpPr>
        <p:spPr>
          <a:xfrm>
            <a:off x="2051720" y="4293096"/>
            <a:ext cx="1944216" cy="369332"/>
          </a:xfrm>
          <a:prstGeom prst="rect">
            <a:avLst/>
          </a:prstGeom>
          <a:noFill/>
        </p:spPr>
        <p:txBody>
          <a:bodyPr wrap="square" rtlCol="0">
            <a:spAutoFit/>
          </a:bodyPr>
          <a:lstStyle/>
          <a:p>
            <a:r>
              <a:rPr lang="tr-TR" dirty="0" smtClean="0"/>
              <a:t>ÇEMEN</a:t>
            </a:r>
            <a:endParaRPr lang="tr-TR" dirty="0"/>
          </a:p>
        </p:txBody>
      </p:sp>
      <p:sp>
        <p:nvSpPr>
          <p:cNvPr id="21" name="20 Metin kutusu"/>
          <p:cNvSpPr txBox="1"/>
          <p:nvPr/>
        </p:nvSpPr>
        <p:spPr>
          <a:xfrm>
            <a:off x="3131840" y="620688"/>
            <a:ext cx="2448272" cy="369332"/>
          </a:xfrm>
          <a:prstGeom prst="rect">
            <a:avLst/>
          </a:prstGeom>
          <a:noFill/>
        </p:spPr>
        <p:txBody>
          <a:bodyPr wrap="square" rtlCol="0">
            <a:spAutoFit/>
          </a:bodyPr>
          <a:lstStyle/>
          <a:p>
            <a:r>
              <a:rPr lang="tr-TR" dirty="0" smtClean="0"/>
              <a:t>3,1225 kg/h</a:t>
            </a:r>
            <a:endParaRPr lang="tr-TR" dirty="0"/>
          </a:p>
        </p:txBody>
      </p:sp>
      <p:sp>
        <p:nvSpPr>
          <p:cNvPr id="22" name="21 Metin kutusu"/>
          <p:cNvSpPr txBox="1"/>
          <p:nvPr/>
        </p:nvSpPr>
        <p:spPr>
          <a:xfrm>
            <a:off x="2627784" y="3789040"/>
            <a:ext cx="2016224" cy="369332"/>
          </a:xfrm>
          <a:prstGeom prst="rect">
            <a:avLst/>
          </a:prstGeom>
          <a:noFill/>
        </p:spPr>
        <p:txBody>
          <a:bodyPr wrap="square" rtlCol="0">
            <a:spAutoFit/>
          </a:bodyPr>
          <a:lstStyle/>
          <a:p>
            <a:r>
              <a:rPr lang="tr-TR" dirty="0" smtClean="0"/>
              <a:t>9,3675kg/h</a:t>
            </a:r>
            <a:endParaRPr lang="tr-TR" dirty="0"/>
          </a:p>
        </p:txBody>
      </p:sp>
      <p:sp>
        <p:nvSpPr>
          <p:cNvPr id="23" name="22 Metin kutusu"/>
          <p:cNvSpPr txBox="1"/>
          <p:nvPr/>
        </p:nvSpPr>
        <p:spPr>
          <a:xfrm>
            <a:off x="755576" y="692696"/>
            <a:ext cx="2592288" cy="369332"/>
          </a:xfrm>
          <a:prstGeom prst="rect">
            <a:avLst/>
          </a:prstGeom>
          <a:noFill/>
        </p:spPr>
        <p:txBody>
          <a:bodyPr wrap="square" rtlCol="0">
            <a:spAutoFit/>
          </a:bodyPr>
          <a:lstStyle/>
          <a:p>
            <a:r>
              <a:rPr lang="tr-TR" dirty="0" smtClean="0"/>
              <a:t>6,245 kg/h</a:t>
            </a:r>
            <a:endParaRPr lang="tr-TR" dirty="0"/>
          </a:p>
        </p:txBody>
      </p:sp>
      <p:sp>
        <p:nvSpPr>
          <p:cNvPr id="24" name="23 Metin kutusu"/>
          <p:cNvSpPr txBox="1"/>
          <p:nvPr/>
        </p:nvSpPr>
        <p:spPr>
          <a:xfrm>
            <a:off x="467544" y="4987042"/>
            <a:ext cx="2304256" cy="1754326"/>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rgbClr val="FFFF00"/>
                </a:solidFill>
                <a:latin typeface="Comic Sans MS" pitchFamily="66" charset="0"/>
              </a:rPr>
              <a:t>TUZ</a:t>
            </a:r>
            <a:r>
              <a:rPr lang="tr-TR" dirty="0" smtClean="0">
                <a:solidFill>
                  <a:schemeClr val="tx1"/>
                </a:solidFill>
                <a:latin typeface="Comic Sans MS" pitchFamily="66" charset="0"/>
              </a:rPr>
              <a:t/>
            </a:r>
            <a:br>
              <a:rPr lang="tr-TR" dirty="0" smtClean="0">
                <a:solidFill>
                  <a:schemeClr val="tx1"/>
                </a:solidFill>
                <a:latin typeface="Comic Sans MS" pitchFamily="66" charset="0"/>
              </a:rPr>
            </a:br>
            <a:r>
              <a:rPr lang="tr-TR" b="1" i="1" dirty="0" smtClean="0">
                <a:solidFill>
                  <a:schemeClr val="bg1"/>
                </a:solidFill>
                <a:latin typeface="Comic Sans MS" pitchFamily="66" charset="0"/>
              </a:rPr>
              <a:t>1 kg         2gr</a:t>
            </a:r>
          </a:p>
          <a:p>
            <a:r>
              <a:rPr lang="tr-TR" b="1" i="1" u="sng" dirty="0" smtClean="0">
                <a:solidFill>
                  <a:schemeClr val="bg1"/>
                </a:solidFill>
                <a:latin typeface="Comic Sans MS" pitchFamily="66" charset="0"/>
              </a:rPr>
              <a:t>332,971kg        x</a:t>
            </a:r>
          </a:p>
          <a:p>
            <a:endParaRPr lang="tr-TR" u="sng" dirty="0" smtClean="0">
              <a:solidFill>
                <a:schemeClr val="tx1"/>
              </a:solidFill>
              <a:latin typeface="Comic Sans MS" pitchFamily="66" charset="0"/>
            </a:endParaRPr>
          </a:p>
          <a:p>
            <a:r>
              <a:rPr lang="tr-TR" dirty="0" smtClean="0">
                <a:solidFill>
                  <a:srgbClr val="FFFF00"/>
                </a:solidFill>
                <a:latin typeface="Comic Sans MS" pitchFamily="66" charset="0"/>
              </a:rPr>
              <a:t>X=6,245 kg/h</a:t>
            </a:r>
          </a:p>
          <a:p>
            <a:endParaRPr lang="tr-TR" dirty="0">
              <a:solidFill>
                <a:schemeClr val="tx1"/>
              </a:solidFill>
              <a:latin typeface="Comic Sans MS" pitchFamily="66" charset="0"/>
            </a:endParaRPr>
          </a:p>
        </p:txBody>
      </p:sp>
      <p:sp>
        <p:nvSpPr>
          <p:cNvPr id="25" name="24 Metin kutusu"/>
          <p:cNvSpPr txBox="1"/>
          <p:nvPr/>
        </p:nvSpPr>
        <p:spPr>
          <a:xfrm>
            <a:off x="6156176" y="4987042"/>
            <a:ext cx="2736304" cy="1754326"/>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rgbClr val="FFFF00"/>
                </a:solidFill>
                <a:latin typeface="Comic Sans MS" pitchFamily="66" charset="0"/>
              </a:rPr>
              <a:t>MSG</a:t>
            </a:r>
            <a:r>
              <a:rPr lang="tr-TR" dirty="0" smtClean="0">
                <a:solidFill>
                  <a:schemeClr val="tx1"/>
                </a:solidFill>
                <a:latin typeface="Comic Sans MS" pitchFamily="66" charset="0"/>
              </a:rPr>
              <a:t/>
            </a:r>
            <a:br>
              <a:rPr lang="tr-TR" dirty="0" smtClean="0">
                <a:solidFill>
                  <a:schemeClr val="tx1"/>
                </a:solidFill>
                <a:latin typeface="Comic Sans MS" pitchFamily="66" charset="0"/>
              </a:rPr>
            </a:br>
            <a:r>
              <a:rPr lang="tr-TR" b="1" i="1" dirty="0" smtClean="0">
                <a:solidFill>
                  <a:schemeClr val="bg1"/>
                </a:solidFill>
                <a:latin typeface="Comic Sans MS" pitchFamily="66" charset="0"/>
              </a:rPr>
              <a:t>1 kg         10gr</a:t>
            </a:r>
          </a:p>
          <a:p>
            <a:r>
              <a:rPr lang="tr-TR" b="1" i="1" u="sng" dirty="0" smtClean="0">
                <a:solidFill>
                  <a:schemeClr val="bg1"/>
                </a:solidFill>
                <a:latin typeface="Comic Sans MS" pitchFamily="66" charset="0"/>
              </a:rPr>
              <a:t>332,971kg        x</a:t>
            </a:r>
          </a:p>
          <a:p>
            <a:endParaRPr lang="tr-TR" u="sng" dirty="0" smtClean="0">
              <a:solidFill>
                <a:schemeClr val="tx1"/>
              </a:solidFill>
              <a:latin typeface="Comic Sans MS" pitchFamily="66" charset="0"/>
            </a:endParaRPr>
          </a:p>
          <a:p>
            <a:r>
              <a:rPr lang="tr-TR" dirty="0" smtClean="0">
                <a:solidFill>
                  <a:srgbClr val="FFFF00"/>
                </a:solidFill>
                <a:latin typeface="Comic Sans MS" pitchFamily="66" charset="0"/>
              </a:rPr>
              <a:t>X=3,1225 kg/h</a:t>
            </a:r>
          </a:p>
          <a:p>
            <a:endParaRPr lang="tr-TR" dirty="0">
              <a:solidFill>
                <a:schemeClr val="tx1"/>
              </a:solidFill>
              <a:latin typeface="Comic Sans MS" pitchFamily="66" charset="0"/>
            </a:endParaRPr>
          </a:p>
        </p:txBody>
      </p:sp>
      <p:sp>
        <p:nvSpPr>
          <p:cNvPr id="26" name="25 Metin kutusu"/>
          <p:cNvSpPr txBox="1"/>
          <p:nvPr/>
        </p:nvSpPr>
        <p:spPr>
          <a:xfrm>
            <a:off x="3203848" y="5013176"/>
            <a:ext cx="2592288" cy="1754326"/>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rgbClr val="FFFF00"/>
                </a:solidFill>
                <a:latin typeface="Comic Sans MS" pitchFamily="66" charset="0"/>
              </a:rPr>
              <a:t>ÇEMEN</a:t>
            </a:r>
            <a:r>
              <a:rPr lang="tr-TR" dirty="0" smtClean="0">
                <a:solidFill>
                  <a:schemeClr val="tx1"/>
                </a:solidFill>
                <a:latin typeface="Comic Sans MS" pitchFamily="66" charset="0"/>
              </a:rPr>
              <a:t/>
            </a:r>
            <a:br>
              <a:rPr lang="tr-TR" dirty="0" smtClean="0">
                <a:solidFill>
                  <a:schemeClr val="tx1"/>
                </a:solidFill>
                <a:latin typeface="Comic Sans MS" pitchFamily="66" charset="0"/>
              </a:rPr>
            </a:br>
            <a:r>
              <a:rPr lang="tr-TR" b="1" i="1" dirty="0" smtClean="0">
                <a:solidFill>
                  <a:schemeClr val="bg1"/>
                </a:solidFill>
                <a:latin typeface="Comic Sans MS" pitchFamily="66" charset="0"/>
              </a:rPr>
              <a:t>1 kg         30 gr</a:t>
            </a:r>
          </a:p>
          <a:p>
            <a:r>
              <a:rPr lang="tr-TR" b="1" i="1" u="sng" dirty="0" smtClean="0">
                <a:solidFill>
                  <a:schemeClr val="bg1"/>
                </a:solidFill>
                <a:latin typeface="Comic Sans MS" pitchFamily="66" charset="0"/>
              </a:rPr>
              <a:t>332,971kg        x</a:t>
            </a:r>
          </a:p>
          <a:p>
            <a:endParaRPr lang="tr-TR" u="sng" dirty="0" smtClean="0">
              <a:solidFill>
                <a:schemeClr val="tx1"/>
              </a:solidFill>
              <a:latin typeface="Comic Sans MS" pitchFamily="66" charset="0"/>
            </a:endParaRPr>
          </a:p>
          <a:p>
            <a:r>
              <a:rPr lang="tr-TR" dirty="0" smtClean="0">
                <a:solidFill>
                  <a:srgbClr val="FFFF00"/>
                </a:solidFill>
                <a:latin typeface="Comic Sans MS" pitchFamily="66" charset="0"/>
              </a:rPr>
              <a:t>X=9,3675 kg/h</a:t>
            </a:r>
          </a:p>
          <a:p>
            <a:endParaRPr lang="tr-TR" dirty="0">
              <a:solidFill>
                <a:schemeClr val="tx1"/>
              </a:solidFill>
              <a:latin typeface="Comic Sans MS" pitchFamily="66" charset="0"/>
            </a:endParaRPr>
          </a:p>
        </p:txBody>
      </p:sp>
      <p:sp>
        <p:nvSpPr>
          <p:cNvPr id="27" name="26 Metin kutusu"/>
          <p:cNvSpPr txBox="1"/>
          <p:nvPr/>
        </p:nvSpPr>
        <p:spPr>
          <a:xfrm>
            <a:off x="5292080" y="2636912"/>
            <a:ext cx="3816424" cy="1200329"/>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Q+W+A’+B’=C’</a:t>
            </a:r>
          </a:p>
          <a:p>
            <a:r>
              <a:rPr lang="tr-TR" b="1" i="1" dirty="0" smtClean="0">
                <a:solidFill>
                  <a:schemeClr val="bg1"/>
                </a:solidFill>
                <a:latin typeface="Comic Sans MS" pitchFamily="66" charset="0"/>
              </a:rPr>
              <a:t>332,971+6,245+3,1225+9,3675=C</a:t>
            </a:r>
            <a:r>
              <a:rPr lang="tr-TR" dirty="0" smtClean="0">
                <a:solidFill>
                  <a:schemeClr val="tx1"/>
                </a:solidFill>
                <a:latin typeface="Comic Sans MS" pitchFamily="66" charset="0"/>
              </a:rPr>
              <a:t>’</a:t>
            </a:r>
          </a:p>
          <a:p>
            <a:r>
              <a:rPr lang="tr-TR" dirty="0" smtClean="0">
                <a:solidFill>
                  <a:srgbClr val="FFFF00"/>
                </a:solidFill>
                <a:latin typeface="Comic Sans MS" pitchFamily="66" charset="0"/>
              </a:rPr>
              <a:t>C’=351,706 kg/h</a:t>
            </a:r>
            <a:endParaRPr lang="tr-TR" dirty="0">
              <a:solidFill>
                <a:srgbClr val="FFFF00"/>
              </a:solidFill>
              <a:latin typeface="Comic Sans MS" pitchFamily="66" charset="0"/>
            </a:endParaRPr>
          </a:p>
        </p:txBody>
      </p:sp>
      <p:sp>
        <p:nvSpPr>
          <p:cNvPr id="28" name="27 Metin kutusu"/>
          <p:cNvSpPr txBox="1"/>
          <p:nvPr/>
        </p:nvSpPr>
        <p:spPr>
          <a:xfrm>
            <a:off x="3491880" y="2348880"/>
            <a:ext cx="2088232" cy="369332"/>
          </a:xfrm>
          <a:prstGeom prst="rect">
            <a:avLst/>
          </a:prstGeom>
          <a:noFill/>
        </p:spPr>
        <p:txBody>
          <a:bodyPr wrap="square" rtlCol="0">
            <a:spAutoFit/>
          </a:bodyPr>
          <a:lstStyle/>
          <a:p>
            <a:r>
              <a:rPr lang="tr-TR" dirty="0" smtClean="0"/>
              <a:t>351,706 kg/h</a:t>
            </a:r>
            <a:endParaRPr lang="tr-TR" dirty="0"/>
          </a:p>
        </p:txBody>
      </p:sp>
      <p:sp>
        <p:nvSpPr>
          <p:cNvPr id="29" name="28 5-Nokta Yıldız"/>
          <p:cNvSpPr/>
          <p:nvPr/>
        </p:nvSpPr>
        <p:spPr>
          <a:xfrm>
            <a:off x="5004048" y="249289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5-Nokta Yıldız"/>
          <p:cNvSpPr/>
          <p:nvPr/>
        </p:nvSpPr>
        <p:spPr>
          <a:xfrm>
            <a:off x="5940152" y="486916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30 5-Nokta Yıldız"/>
          <p:cNvSpPr/>
          <p:nvPr/>
        </p:nvSpPr>
        <p:spPr>
          <a:xfrm>
            <a:off x="2915816" y="486916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31 5-Nokta Yıldız"/>
          <p:cNvSpPr/>
          <p:nvPr/>
        </p:nvSpPr>
        <p:spPr>
          <a:xfrm>
            <a:off x="179512" y="486916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691680" y="1124744"/>
            <a:ext cx="280831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omic Sans MS" pitchFamily="66" charset="0"/>
              </a:rPr>
              <a:t>Paketleme</a:t>
            </a:r>
            <a:endParaRPr lang="tr-TR" sz="2400" b="1" dirty="0">
              <a:latin typeface="Comic Sans MS" pitchFamily="66" charset="0"/>
            </a:endParaRPr>
          </a:p>
        </p:txBody>
      </p:sp>
      <p:sp>
        <p:nvSpPr>
          <p:cNvPr id="5" name="4 Sağ Ok"/>
          <p:cNvSpPr/>
          <p:nvPr/>
        </p:nvSpPr>
        <p:spPr>
          <a:xfrm>
            <a:off x="216024" y="1916832"/>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6" name="5 Sağ Ok"/>
          <p:cNvSpPr/>
          <p:nvPr/>
        </p:nvSpPr>
        <p:spPr>
          <a:xfrm>
            <a:off x="4572000" y="1916832"/>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6 Metin kutusu"/>
          <p:cNvSpPr txBox="1"/>
          <p:nvPr/>
        </p:nvSpPr>
        <p:spPr>
          <a:xfrm>
            <a:off x="971600" y="1628800"/>
            <a:ext cx="2736304" cy="369332"/>
          </a:xfrm>
          <a:prstGeom prst="rect">
            <a:avLst/>
          </a:prstGeom>
          <a:noFill/>
        </p:spPr>
        <p:txBody>
          <a:bodyPr wrap="square" rtlCol="0">
            <a:spAutoFit/>
          </a:bodyPr>
          <a:lstStyle/>
          <a:p>
            <a:r>
              <a:rPr lang="tr-TR" dirty="0" smtClean="0"/>
              <a:t>C’</a:t>
            </a:r>
            <a:endParaRPr lang="tr-TR" dirty="0"/>
          </a:p>
        </p:txBody>
      </p:sp>
      <p:sp>
        <p:nvSpPr>
          <p:cNvPr id="8" name="7 Metin kutusu"/>
          <p:cNvSpPr txBox="1"/>
          <p:nvPr/>
        </p:nvSpPr>
        <p:spPr>
          <a:xfrm>
            <a:off x="4644008" y="1556792"/>
            <a:ext cx="2808312" cy="369332"/>
          </a:xfrm>
          <a:prstGeom prst="rect">
            <a:avLst/>
          </a:prstGeom>
          <a:noFill/>
        </p:spPr>
        <p:txBody>
          <a:bodyPr wrap="square" rtlCol="0">
            <a:spAutoFit/>
          </a:bodyPr>
          <a:lstStyle/>
          <a:p>
            <a:r>
              <a:rPr lang="tr-TR" dirty="0" smtClean="0"/>
              <a:t>D’</a:t>
            </a:r>
            <a:endParaRPr lang="tr-TR" dirty="0"/>
          </a:p>
        </p:txBody>
      </p:sp>
      <p:sp>
        <p:nvSpPr>
          <p:cNvPr id="12" name="11 Metin kutusu"/>
          <p:cNvSpPr txBox="1"/>
          <p:nvPr/>
        </p:nvSpPr>
        <p:spPr>
          <a:xfrm>
            <a:off x="611560" y="4365104"/>
            <a:ext cx="3384376" cy="1200329"/>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50 gr                1 paket</a:t>
            </a:r>
          </a:p>
          <a:p>
            <a:r>
              <a:rPr lang="tr-TR" b="1" i="1" u="sng" dirty="0" smtClean="0">
                <a:solidFill>
                  <a:schemeClr val="bg1"/>
                </a:solidFill>
                <a:latin typeface="Comic Sans MS" pitchFamily="66" charset="0"/>
              </a:rPr>
              <a:t>175,853kg                x</a:t>
            </a:r>
          </a:p>
          <a:p>
            <a:endParaRPr lang="tr-TR" dirty="0" smtClean="0">
              <a:solidFill>
                <a:schemeClr val="tx1"/>
              </a:solidFill>
              <a:latin typeface="Comic Sans MS" pitchFamily="66" charset="0"/>
            </a:endParaRPr>
          </a:p>
          <a:p>
            <a:r>
              <a:rPr lang="tr-TR" dirty="0" smtClean="0">
                <a:solidFill>
                  <a:srgbClr val="FFFF00"/>
                </a:solidFill>
                <a:latin typeface="Comic Sans MS" pitchFamily="66" charset="0"/>
              </a:rPr>
              <a:t>X= 3517 paket</a:t>
            </a:r>
          </a:p>
        </p:txBody>
      </p:sp>
      <p:sp>
        <p:nvSpPr>
          <p:cNvPr id="13" name="12 Metin kutusu"/>
          <p:cNvSpPr txBox="1"/>
          <p:nvPr/>
        </p:nvSpPr>
        <p:spPr>
          <a:xfrm>
            <a:off x="4644008" y="4365104"/>
            <a:ext cx="3096344" cy="1200329"/>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smtClean="0">
                <a:solidFill>
                  <a:schemeClr val="bg1"/>
                </a:solidFill>
                <a:latin typeface="Comic Sans MS" pitchFamily="66" charset="0"/>
              </a:rPr>
              <a:t>100 gr            1 paket</a:t>
            </a:r>
          </a:p>
          <a:p>
            <a:r>
              <a:rPr lang="tr-TR" b="1" i="1" u="sng" dirty="0" smtClean="0">
                <a:solidFill>
                  <a:schemeClr val="bg1"/>
                </a:solidFill>
                <a:latin typeface="Comic Sans MS" pitchFamily="66" charset="0"/>
              </a:rPr>
              <a:t>175,853 kg               x</a:t>
            </a:r>
          </a:p>
          <a:p>
            <a:endParaRPr lang="tr-TR" dirty="0" smtClean="0">
              <a:solidFill>
                <a:schemeClr val="tx1"/>
              </a:solidFill>
              <a:latin typeface="Comic Sans MS" pitchFamily="66" charset="0"/>
            </a:endParaRPr>
          </a:p>
          <a:p>
            <a:r>
              <a:rPr lang="tr-TR" dirty="0" smtClean="0">
                <a:solidFill>
                  <a:srgbClr val="FFFF00"/>
                </a:solidFill>
                <a:latin typeface="Comic Sans MS" pitchFamily="66" charset="0"/>
              </a:rPr>
              <a:t>X= 1758 paket</a:t>
            </a:r>
          </a:p>
        </p:txBody>
      </p:sp>
      <p:sp>
        <p:nvSpPr>
          <p:cNvPr id="14" name="13 5-Nokta Yıldız"/>
          <p:cNvSpPr/>
          <p:nvPr/>
        </p:nvSpPr>
        <p:spPr>
          <a:xfrm>
            <a:off x="251520" y="4221088"/>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5-Nokta Yıldız"/>
          <p:cNvSpPr/>
          <p:nvPr/>
        </p:nvSpPr>
        <p:spPr>
          <a:xfrm>
            <a:off x="4355976" y="4293096"/>
            <a:ext cx="216024"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216024" y="2132856"/>
            <a:ext cx="2088232" cy="369332"/>
          </a:xfrm>
          <a:prstGeom prst="rect">
            <a:avLst/>
          </a:prstGeom>
          <a:noFill/>
        </p:spPr>
        <p:txBody>
          <a:bodyPr wrap="square" rtlCol="0">
            <a:spAutoFit/>
          </a:bodyPr>
          <a:lstStyle/>
          <a:p>
            <a:r>
              <a:rPr lang="tr-TR" dirty="0" smtClean="0"/>
              <a:t>351,706 kg/h</a:t>
            </a:r>
            <a:endParaRPr lang="tr-TR" dirty="0"/>
          </a:p>
        </p:txBody>
      </p:sp>
      <p:sp>
        <p:nvSpPr>
          <p:cNvPr id="17" name="16 Metin kutusu"/>
          <p:cNvSpPr txBox="1"/>
          <p:nvPr/>
        </p:nvSpPr>
        <p:spPr>
          <a:xfrm>
            <a:off x="4572000" y="2132856"/>
            <a:ext cx="2088232" cy="369332"/>
          </a:xfrm>
          <a:prstGeom prst="rect">
            <a:avLst/>
          </a:prstGeom>
          <a:noFill/>
        </p:spPr>
        <p:txBody>
          <a:bodyPr wrap="square" rtlCol="0">
            <a:spAutoFit/>
          </a:bodyPr>
          <a:lstStyle/>
          <a:p>
            <a:r>
              <a:rPr lang="tr-TR" dirty="0" smtClean="0"/>
              <a:t>351,706 kg/h</a:t>
            </a:r>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ulut"/>
          <p:cNvSpPr/>
          <p:nvPr/>
        </p:nvSpPr>
        <p:spPr>
          <a:xfrm>
            <a:off x="683568" y="1412776"/>
            <a:ext cx="6696744" cy="32403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i="1" dirty="0" smtClean="0"/>
              <a:t>MALİYET</a:t>
            </a:r>
            <a:endParaRPr lang="tr-TR" sz="6600" b="1"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528" y="620688"/>
          <a:ext cx="8820470" cy="3774274"/>
        </p:xfrm>
        <a:graphic>
          <a:graphicData uri="http://schemas.openxmlformats.org/drawingml/2006/table">
            <a:tbl>
              <a:tblPr>
                <a:tableStyleId>{8FD4443E-F989-4FC4-A0C8-D5A2AF1F390B}</a:tableStyleId>
              </a:tblPr>
              <a:tblGrid>
                <a:gridCol w="878387"/>
                <a:gridCol w="878387"/>
                <a:gridCol w="878387"/>
                <a:gridCol w="1134583"/>
                <a:gridCol w="1482280"/>
                <a:gridCol w="1390779"/>
                <a:gridCol w="1299280"/>
                <a:gridCol w="878387"/>
              </a:tblGrid>
              <a:tr h="604270">
                <a:tc>
                  <a:txBody>
                    <a:bodyPr/>
                    <a:lstStyle/>
                    <a:p>
                      <a:pPr algn="l" fontAlgn="b"/>
                      <a:r>
                        <a:rPr lang="tr-TR" sz="1800" b="1" u="none" strike="noStrike" dirty="0">
                          <a:solidFill>
                            <a:schemeClr val="tx1"/>
                          </a:solidFill>
                        </a:rPr>
                        <a:t>ÜRÜN</a:t>
                      </a:r>
                      <a:endParaRPr lang="tr-TR" sz="1800" b="1" i="1" u="none" strike="noStrike" dirty="0">
                        <a:solidFill>
                          <a:schemeClr val="tx1"/>
                        </a:solidFill>
                        <a:latin typeface="Calibri"/>
                      </a:endParaRPr>
                    </a:p>
                  </a:txBody>
                  <a:tcPr marL="9485" marR="9485" marT="9485" marB="0" anchor="b"/>
                </a:tc>
                <a:tc>
                  <a:txBody>
                    <a:bodyPr/>
                    <a:lstStyle/>
                    <a:p>
                      <a:pPr algn="l" fontAlgn="b"/>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smtClean="0">
                          <a:solidFill>
                            <a:schemeClr val="tx1"/>
                          </a:solidFill>
                        </a:rPr>
                        <a:t>     </a:t>
                      </a:r>
                      <a:r>
                        <a:rPr lang="tr-TR" sz="1800" b="1" u="none" strike="noStrike" baseline="0" dirty="0" smtClean="0">
                          <a:solidFill>
                            <a:schemeClr val="tx1"/>
                          </a:solidFill>
                        </a:rPr>
                        <a:t> </a:t>
                      </a:r>
                      <a:r>
                        <a:rPr lang="tr-TR" sz="1800" b="1" u="none" strike="noStrike" dirty="0" smtClean="0">
                          <a:solidFill>
                            <a:schemeClr val="tx1"/>
                          </a:solidFill>
                        </a:rPr>
                        <a:t>SAATLİK</a:t>
                      </a:r>
                      <a:endParaRPr lang="tr-TR" sz="1800" b="1" i="1" u="none" strike="noStrike" dirty="0">
                        <a:solidFill>
                          <a:schemeClr val="tx1"/>
                        </a:solidFill>
                        <a:latin typeface="Calibri"/>
                      </a:endParaRPr>
                    </a:p>
                  </a:txBody>
                  <a:tcPr marL="9485" marR="9485" marT="9485" marB="0" anchor="b"/>
                </a:tc>
                <a:tc>
                  <a:txBody>
                    <a:bodyPr/>
                    <a:lstStyle/>
                    <a:p>
                      <a:pPr algn="l" fontAlgn="b"/>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dirty="0" smtClean="0">
                          <a:solidFill>
                            <a:schemeClr val="tx1"/>
                          </a:solidFill>
                        </a:rPr>
                        <a:t>             GÜNLÜK</a:t>
                      </a:r>
                      <a:endParaRPr lang="tr-TR" sz="1800" b="1" i="1" u="none" strike="noStrike" dirty="0">
                        <a:solidFill>
                          <a:schemeClr val="tx1"/>
                        </a:solidFill>
                        <a:latin typeface="Calibri"/>
                      </a:endParaRPr>
                    </a:p>
                  </a:txBody>
                  <a:tcPr marL="9485" marR="9485" marT="9485" marB="0" anchor="b"/>
                </a:tc>
                <a:tc>
                  <a:txBody>
                    <a:bodyPr/>
                    <a:lstStyle/>
                    <a:p>
                      <a:pPr algn="l" fontAlgn="b"/>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smtClean="0">
                          <a:solidFill>
                            <a:schemeClr val="tx1"/>
                          </a:solidFill>
                        </a:rPr>
                        <a:t>       YILLIK</a:t>
                      </a:r>
                      <a:endParaRPr lang="tr-TR" sz="1800" b="1" i="1" u="none" strike="noStrike" dirty="0">
                        <a:solidFill>
                          <a:schemeClr val="tx1"/>
                        </a:solidFill>
                        <a:latin typeface="Calibri"/>
                      </a:endParaRPr>
                    </a:p>
                  </a:txBody>
                  <a:tcPr marL="9485" marR="9485" marT="9485" marB="0" anchor="b"/>
                </a:tc>
                <a:tc>
                  <a:txBody>
                    <a:bodyPr/>
                    <a:lstStyle/>
                    <a:p>
                      <a:pPr algn="l" fontAlgn="b"/>
                      <a:endParaRPr lang="tr-TR" sz="1800" b="1" i="1" u="none" strike="noStrike">
                        <a:solidFill>
                          <a:schemeClr val="tx1"/>
                        </a:solidFill>
                        <a:latin typeface="Calibri"/>
                      </a:endParaRPr>
                    </a:p>
                  </a:txBody>
                  <a:tcPr marL="9485" marR="9485" marT="9485" marB="0" anchor="b"/>
                </a:tc>
              </a:tr>
              <a:tr h="440180">
                <a:tc gridSpan="2">
                  <a:txBody>
                    <a:bodyPr/>
                    <a:lstStyle/>
                    <a:p>
                      <a:pPr algn="l" fontAlgn="b"/>
                      <a:r>
                        <a:rPr lang="tr-TR" sz="1800" b="1" u="none" strike="noStrike" dirty="0">
                          <a:solidFill>
                            <a:schemeClr val="tx1"/>
                          </a:solidFill>
                        </a:rPr>
                        <a:t>PATATES CİPS </a:t>
                      </a:r>
                      <a:endParaRPr lang="tr-TR" sz="1800" b="1" i="1" u="none" strike="noStrike" dirty="0">
                        <a:solidFill>
                          <a:schemeClr val="tx1"/>
                        </a:solidFill>
                        <a:latin typeface="Calibri"/>
                      </a:endParaRPr>
                    </a:p>
                  </a:txBody>
                  <a:tcPr marL="9485" marR="9485" marT="9485" marB="0" anchor="b"/>
                </a:tc>
                <a:tc hMerge="1">
                  <a:txBody>
                    <a:bodyPr/>
                    <a:lstStyle/>
                    <a:p>
                      <a:endParaRPr lang="tr-TR"/>
                    </a:p>
                  </a:txBody>
                  <a:tcPr/>
                </a:tc>
                <a:tc>
                  <a:txBody>
                    <a:bodyPr/>
                    <a:lstStyle/>
                    <a:p>
                      <a:pPr algn="r" fontAlgn="b"/>
                      <a:r>
                        <a:rPr lang="tr-TR" sz="1800" b="1" u="none" strike="noStrike" dirty="0">
                          <a:solidFill>
                            <a:schemeClr val="tx1"/>
                          </a:solidFill>
                        </a:rPr>
                        <a:t>351,76</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a:solidFill>
                            <a:schemeClr val="tx1"/>
                          </a:solidFill>
                        </a:rPr>
                        <a:t>Kg/h</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2814,08</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Kg/Gün</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880807,04</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Kg/Yıl</a:t>
                      </a:r>
                      <a:endParaRPr lang="tr-TR" sz="1800" b="1" i="1" u="none" strike="noStrike">
                        <a:solidFill>
                          <a:schemeClr val="tx1"/>
                        </a:solidFill>
                        <a:latin typeface="Calibri"/>
                      </a:endParaRPr>
                    </a:p>
                  </a:txBody>
                  <a:tcPr marL="9485" marR="9485" marT="9485" marB="0" anchor="b"/>
                </a:tc>
              </a:tr>
              <a:tr h="440180">
                <a:tc>
                  <a:txBody>
                    <a:bodyPr/>
                    <a:lstStyle/>
                    <a:p>
                      <a:pPr algn="l" fontAlgn="b"/>
                      <a:r>
                        <a:rPr lang="tr-TR" sz="1800" b="1" u="none" strike="noStrike">
                          <a:solidFill>
                            <a:schemeClr val="tx1"/>
                          </a:solidFill>
                        </a:rPr>
                        <a:t>TUZ</a:t>
                      </a:r>
                      <a:endParaRPr lang="tr-TR" sz="1800" b="1" i="1" u="none" strike="noStrike">
                        <a:solidFill>
                          <a:schemeClr val="tx1"/>
                        </a:solidFill>
                        <a:latin typeface="Calibri"/>
                      </a:endParaRPr>
                    </a:p>
                  </a:txBody>
                  <a:tcPr marL="9485" marR="9485" marT="9485" marB="0" anchor="b"/>
                </a:tc>
                <a:tc>
                  <a:txBody>
                    <a:bodyPr/>
                    <a:lstStyle/>
                    <a:p>
                      <a:pPr algn="l" fontAlgn="b"/>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6,245</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Kg/h</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49,96</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a:solidFill>
                            <a:schemeClr val="tx1"/>
                          </a:solidFill>
                        </a:rPr>
                        <a:t>Kg/Gün</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15637,48</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Kg/Yıl</a:t>
                      </a:r>
                      <a:endParaRPr lang="tr-TR" sz="1800" b="1" i="1" u="none" strike="noStrike">
                        <a:solidFill>
                          <a:schemeClr val="tx1"/>
                        </a:solidFill>
                        <a:latin typeface="Calibri"/>
                      </a:endParaRPr>
                    </a:p>
                  </a:txBody>
                  <a:tcPr marL="9485" marR="9485" marT="9485" marB="0" anchor="b"/>
                </a:tc>
              </a:tr>
              <a:tr h="440180">
                <a:tc>
                  <a:txBody>
                    <a:bodyPr/>
                    <a:lstStyle/>
                    <a:p>
                      <a:pPr algn="l" fontAlgn="b"/>
                      <a:r>
                        <a:rPr lang="tr-TR" sz="1800" b="1" u="none" strike="noStrike" dirty="0">
                          <a:solidFill>
                            <a:schemeClr val="tx1"/>
                          </a:solidFill>
                        </a:rPr>
                        <a:t>ÇEMEN</a:t>
                      </a:r>
                      <a:endParaRPr lang="tr-TR" sz="1800" b="1" i="1" u="none" strike="noStrike" dirty="0">
                        <a:solidFill>
                          <a:schemeClr val="tx1"/>
                        </a:solidFill>
                        <a:latin typeface="Calibri"/>
                      </a:endParaRPr>
                    </a:p>
                  </a:txBody>
                  <a:tcPr marL="9485" marR="9485" marT="9485" marB="0" anchor="b"/>
                </a:tc>
                <a:tc>
                  <a:txBody>
                    <a:bodyPr/>
                    <a:lstStyle/>
                    <a:p>
                      <a:pPr algn="l" fontAlgn="b"/>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9,3675</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Kg/h</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74,94</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dirty="0">
                          <a:solidFill>
                            <a:schemeClr val="tx1"/>
                          </a:solidFill>
                        </a:rPr>
                        <a:t>Kg/Gün</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23456,22</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Kg/Yıl</a:t>
                      </a:r>
                      <a:endParaRPr lang="tr-TR" sz="1800" b="1" i="1" u="none" strike="noStrike">
                        <a:solidFill>
                          <a:schemeClr val="tx1"/>
                        </a:solidFill>
                        <a:latin typeface="Calibri"/>
                      </a:endParaRPr>
                    </a:p>
                  </a:txBody>
                  <a:tcPr marL="9485" marR="9485" marT="9485" marB="0" anchor="b"/>
                </a:tc>
              </a:tr>
              <a:tr h="440180">
                <a:tc>
                  <a:txBody>
                    <a:bodyPr/>
                    <a:lstStyle/>
                    <a:p>
                      <a:pPr algn="l" fontAlgn="b"/>
                      <a:r>
                        <a:rPr lang="tr-TR" sz="1800" b="1" u="none" strike="noStrike">
                          <a:solidFill>
                            <a:schemeClr val="tx1"/>
                          </a:solidFill>
                        </a:rPr>
                        <a:t>MSG</a:t>
                      </a:r>
                      <a:endParaRPr lang="tr-TR" sz="1800" b="1" i="1" u="none" strike="noStrike">
                        <a:solidFill>
                          <a:schemeClr val="tx1"/>
                        </a:solidFill>
                        <a:latin typeface="Calibri"/>
                      </a:endParaRPr>
                    </a:p>
                  </a:txBody>
                  <a:tcPr marL="9485" marR="9485" marT="9485" marB="0" anchor="b"/>
                </a:tc>
                <a:tc>
                  <a:txBody>
                    <a:bodyPr/>
                    <a:lstStyle/>
                    <a:p>
                      <a:pPr algn="l" fontAlgn="b"/>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3,1225</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a:solidFill>
                            <a:schemeClr val="tx1"/>
                          </a:solidFill>
                        </a:rPr>
                        <a:t>Kg/h</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24,98</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Kg/Gün</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7818,74</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Kg/Yıl</a:t>
                      </a:r>
                      <a:endParaRPr lang="tr-TR" sz="1800" b="1" i="1" u="none" strike="noStrike">
                        <a:solidFill>
                          <a:schemeClr val="tx1"/>
                        </a:solidFill>
                        <a:latin typeface="Calibri"/>
                      </a:endParaRPr>
                    </a:p>
                  </a:txBody>
                  <a:tcPr marL="9485" marR="9485" marT="9485" marB="0" anchor="b"/>
                </a:tc>
              </a:tr>
              <a:tr h="440180">
                <a:tc>
                  <a:txBody>
                    <a:bodyPr/>
                    <a:lstStyle/>
                    <a:p>
                      <a:pPr algn="l" fontAlgn="b"/>
                      <a:r>
                        <a:rPr lang="tr-TR" sz="1800" b="1" u="none" strike="noStrike">
                          <a:solidFill>
                            <a:schemeClr val="tx1"/>
                          </a:solidFill>
                        </a:rPr>
                        <a:t>YAĞ</a:t>
                      </a:r>
                      <a:endParaRPr lang="tr-TR" sz="1800" b="1" i="1" u="none" strike="noStrike">
                        <a:solidFill>
                          <a:schemeClr val="tx1"/>
                        </a:solidFill>
                        <a:latin typeface="Calibri"/>
                      </a:endParaRPr>
                    </a:p>
                  </a:txBody>
                  <a:tcPr marL="9485" marR="9485" marT="9485" marB="0" anchor="b"/>
                </a:tc>
                <a:tc>
                  <a:txBody>
                    <a:bodyPr/>
                    <a:lstStyle/>
                    <a:p>
                      <a:pPr algn="l" fontAlgn="b"/>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2270</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err="1" smtClean="0">
                          <a:solidFill>
                            <a:schemeClr val="tx1"/>
                          </a:solidFill>
                        </a:rPr>
                        <a:t>Lt</a:t>
                      </a:r>
                      <a:r>
                        <a:rPr lang="tr-TR" sz="1800" b="1" u="none" strike="noStrike" dirty="0" smtClean="0">
                          <a:solidFill>
                            <a:schemeClr val="tx1"/>
                          </a:solidFill>
                        </a:rPr>
                        <a:t>/h</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3230</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Lt/Gün</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1010990</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Lt/Yıl</a:t>
                      </a:r>
                      <a:endParaRPr lang="tr-TR" sz="1800" b="1" i="1" u="none" strike="noStrike">
                        <a:solidFill>
                          <a:schemeClr val="tx1"/>
                        </a:solidFill>
                        <a:latin typeface="Calibri"/>
                      </a:endParaRPr>
                    </a:p>
                  </a:txBody>
                  <a:tcPr marL="9485" marR="9485" marT="9485" marB="0" anchor="b"/>
                </a:tc>
              </a:tr>
              <a:tr h="440180">
                <a:tc>
                  <a:txBody>
                    <a:bodyPr/>
                    <a:lstStyle/>
                    <a:p>
                      <a:pPr algn="l" fontAlgn="b"/>
                      <a:r>
                        <a:rPr lang="tr-TR" sz="1800" b="1" u="none" strike="noStrike">
                          <a:solidFill>
                            <a:schemeClr val="tx1"/>
                          </a:solidFill>
                        </a:rPr>
                        <a:t>ELEKTRİK</a:t>
                      </a:r>
                      <a:endParaRPr lang="tr-TR" sz="1800" b="1" i="1" u="none" strike="noStrike">
                        <a:solidFill>
                          <a:schemeClr val="tx1"/>
                        </a:solidFill>
                        <a:latin typeface="Calibri"/>
                      </a:endParaRPr>
                    </a:p>
                  </a:txBody>
                  <a:tcPr marL="9485" marR="9485" marT="9485" marB="0" anchor="b"/>
                </a:tc>
                <a:tc>
                  <a:txBody>
                    <a:bodyPr/>
                    <a:lstStyle/>
                    <a:p>
                      <a:pPr algn="l" fontAlgn="b"/>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165</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err="1">
                          <a:solidFill>
                            <a:schemeClr val="tx1"/>
                          </a:solidFill>
                        </a:rPr>
                        <a:t>Kw</a:t>
                      </a:r>
                      <a:r>
                        <a:rPr lang="tr-TR" sz="1800" b="1" u="none" strike="noStrike" dirty="0">
                          <a:solidFill>
                            <a:schemeClr val="tx1"/>
                          </a:solidFill>
                        </a:rPr>
                        <a:t>/h</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1320</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Kw/Gün</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a:solidFill>
                            <a:schemeClr val="tx1"/>
                          </a:solidFill>
                        </a:rPr>
                        <a:t>413160</a:t>
                      </a:r>
                      <a:endParaRPr lang="tr-TR" sz="1800" b="1" i="1" u="none" strike="noStrike">
                        <a:solidFill>
                          <a:schemeClr val="tx1"/>
                        </a:solidFill>
                        <a:latin typeface="Calibri"/>
                      </a:endParaRPr>
                    </a:p>
                  </a:txBody>
                  <a:tcPr marL="9485" marR="9485" marT="9485" marB="0" anchor="b"/>
                </a:tc>
                <a:tc>
                  <a:txBody>
                    <a:bodyPr/>
                    <a:lstStyle/>
                    <a:p>
                      <a:pPr algn="l" fontAlgn="b"/>
                      <a:r>
                        <a:rPr lang="tr-TR" sz="1800" b="1" u="none" strike="noStrike" dirty="0" err="1">
                          <a:solidFill>
                            <a:schemeClr val="tx1"/>
                          </a:solidFill>
                        </a:rPr>
                        <a:t>Kw</a:t>
                      </a:r>
                      <a:r>
                        <a:rPr lang="tr-TR" sz="1800" b="1" u="none" strike="noStrike" dirty="0">
                          <a:solidFill>
                            <a:schemeClr val="tx1"/>
                          </a:solidFill>
                        </a:rPr>
                        <a:t>/Yıl</a:t>
                      </a:r>
                      <a:endParaRPr lang="tr-TR" sz="1800" b="1" i="1" u="none" strike="noStrike" dirty="0">
                        <a:solidFill>
                          <a:schemeClr val="tx1"/>
                        </a:solidFill>
                        <a:latin typeface="Calibri"/>
                      </a:endParaRPr>
                    </a:p>
                  </a:txBody>
                  <a:tcPr marL="9485" marR="9485" marT="9485" marB="0" anchor="b"/>
                </a:tc>
              </a:tr>
              <a:tr h="410979">
                <a:tc>
                  <a:txBody>
                    <a:bodyPr/>
                    <a:lstStyle/>
                    <a:p>
                      <a:pPr algn="l" fontAlgn="b"/>
                      <a:r>
                        <a:rPr lang="tr-TR" sz="1800" b="1" u="none" strike="noStrike">
                          <a:solidFill>
                            <a:schemeClr val="tx1"/>
                          </a:solidFill>
                        </a:rPr>
                        <a:t>SU</a:t>
                      </a:r>
                      <a:endParaRPr lang="tr-TR" sz="1800" b="1" i="1" u="none" strike="noStrike">
                        <a:solidFill>
                          <a:schemeClr val="tx1"/>
                        </a:solidFill>
                        <a:latin typeface="Calibri"/>
                      </a:endParaRPr>
                    </a:p>
                  </a:txBody>
                  <a:tcPr marL="9485" marR="9485" marT="9485" marB="0" anchor="b"/>
                </a:tc>
                <a:tc>
                  <a:txBody>
                    <a:bodyPr/>
                    <a:lstStyle/>
                    <a:p>
                      <a:pPr algn="l" fontAlgn="b"/>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4</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a:solidFill>
                            <a:schemeClr val="tx1"/>
                          </a:solidFill>
                        </a:rPr>
                        <a:t>Ton/h</a:t>
                      </a:r>
                      <a:endParaRPr lang="tr-TR" sz="1800" b="1" i="1" u="none" strike="noStrike" dirty="0">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32</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a:solidFill>
                            <a:schemeClr val="tx1"/>
                          </a:solidFill>
                        </a:rPr>
                        <a:t>Ton/Gün</a:t>
                      </a:r>
                      <a:endParaRPr lang="tr-TR" sz="1800" b="1" i="1" u="none" strike="noStrike">
                        <a:solidFill>
                          <a:schemeClr val="tx1"/>
                        </a:solidFill>
                        <a:latin typeface="Calibri"/>
                      </a:endParaRPr>
                    </a:p>
                  </a:txBody>
                  <a:tcPr marL="9485" marR="9485" marT="9485" marB="0" anchor="b"/>
                </a:tc>
                <a:tc>
                  <a:txBody>
                    <a:bodyPr/>
                    <a:lstStyle/>
                    <a:p>
                      <a:pPr algn="r" fontAlgn="b"/>
                      <a:r>
                        <a:rPr lang="tr-TR" sz="1800" b="1" u="none" strike="noStrike" dirty="0">
                          <a:solidFill>
                            <a:schemeClr val="tx1"/>
                          </a:solidFill>
                        </a:rPr>
                        <a:t>10016</a:t>
                      </a:r>
                      <a:endParaRPr lang="tr-TR" sz="1800" b="1" i="1" u="none" strike="noStrike" dirty="0">
                        <a:solidFill>
                          <a:schemeClr val="tx1"/>
                        </a:solidFill>
                        <a:latin typeface="Calibri"/>
                      </a:endParaRPr>
                    </a:p>
                  </a:txBody>
                  <a:tcPr marL="9485" marR="9485" marT="9485" marB="0" anchor="b"/>
                </a:tc>
                <a:tc>
                  <a:txBody>
                    <a:bodyPr/>
                    <a:lstStyle/>
                    <a:p>
                      <a:pPr algn="l" fontAlgn="b"/>
                      <a:r>
                        <a:rPr lang="tr-TR" sz="1800" b="1" u="none" strike="noStrike" dirty="0">
                          <a:solidFill>
                            <a:schemeClr val="tx1"/>
                          </a:solidFill>
                        </a:rPr>
                        <a:t>Ton/Yıl</a:t>
                      </a:r>
                      <a:endParaRPr lang="tr-TR" sz="1800" b="1" i="1" u="none" strike="noStrike" dirty="0">
                        <a:solidFill>
                          <a:schemeClr val="tx1"/>
                        </a:solidFill>
                        <a:latin typeface="Calibri"/>
                      </a:endParaRPr>
                    </a:p>
                  </a:txBody>
                  <a:tcPr marL="9485" marR="9485" marT="9485" marB="0" anchor="b"/>
                </a:tc>
              </a:tr>
            </a:tbl>
          </a:graphicData>
        </a:graphic>
      </p:graphicFrame>
      <p:graphicFrame>
        <p:nvGraphicFramePr>
          <p:cNvPr id="3" name="2 Tablo"/>
          <p:cNvGraphicFramePr>
            <a:graphicFrameLocks noGrp="1"/>
          </p:cNvGraphicFramePr>
          <p:nvPr/>
        </p:nvGraphicFramePr>
        <p:xfrm>
          <a:off x="1259632" y="4653136"/>
          <a:ext cx="6552728" cy="1728192"/>
        </p:xfrm>
        <a:graphic>
          <a:graphicData uri="http://schemas.openxmlformats.org/drawingml/2006/table">
            <a:tbl>
              <a:tblPr>
                <a:tableStyleId>{8FD4443E-F989-4FC4-A0C8-D5A2AF1F390B}</a:tableStyleId>
              </a:tblPr>
              <a:tblGrid>
                <a:gridCol w="1400927"/>
                <a:gridCol w="1830245"/>
                <a:gridCol w="1737380"/>
                <a:gridCol w="1584176"/>
              </a:tblGrid>
              <a:tr h="576064">
                <a:tc>
                  <a:txBody>
                    <a:bodyPr/>
                    <a:lstStyle/>
                    <a:p>
                      <a:pPr algn="l" fontAlgn="b"/>
                      <a:r>
                        <a:rPr lang="tr-TR" sz="1800" b="1" u="none" strike="noStrike" dirty="0">
                          <a:solidFill>
                            <a:schemeClr val="tx1"/>
                          </a:solidFill>
                        </a:rPr>
                        <a:t>1 YIL </a:t>
                      </a:r>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dirty="0">
                        <a:solidFill>
                          <a:schemeClr val="tx1"/>
                        </a:solidFill>
                        <a:latin typeface="Calibri"/>
                      </a:endParaRPr>
                    </a:p>
                  </a:txBody>
                  <a:tcPr marL="9525" marR="9525" marT="9525" marB="0" anchor="b"/>
                </a:tc>
                <a:tc>
                  <a:txBody>
                    <a:bodyPr/>
                    <a:lstStyle/>
                    <a:p>
                      <a:pPr algn="r" fontAlgn="b"/>
                      <a:r>
                        <a:rPr lang="tr-TR" sz="1800" b="1" u="none" strike="noStrike" dirty="0">
                          <a:solidFill>
                            <a:schemeClr val="tx1"/>
                          </a:solidFill>
                        </a:rPr>
                        <a:t>313</a:t>
                      </a:r>
                      <a:endParaRPr lang="tr-TR" sz="1800" b="1" i="1" u="none" strike="noStrike" dirty="0">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GÜN</a:t>
                      </a:r>
                      <a:endParaRPr lang="tr-TR" sz="1800" b="1" i="1" u="none" strike="noStrike">
                        <a:solidFill>
                          <a:schemeClr val="tx1"/>
                        </a:solidFill>
                        <a:latin typeface="Calibri"/>
                      </a:endParaRPr>
                    </a:p>
                  </a:txBody>
                  <a:tcPr marL="9525" marR="9525" marT="9525" marB="0" anchor="b"/>
                </a:tc>
              </a:tr>
              <a:tr h="576064">
                <a:tc gridSpan="2">
                  <a:txBody>
                    <a:bodyPr/>
                    <a:lstStyle/>
                    <a:p>
                      <a:pPr algn="l" fontAlgn="b"/>
                      <a:r>
                        <a:rPr lang="tr-TR" sz="1800" b="1" u="none" strike="noStrike" dirty="0">
                          <a:solidFill>
                            <a:schemeClr val="tx1"/>
                          </a:solidFill>
                        </a:rPr>
                        <a:t>Ham Materyal</a:t>
                      </a:r>
                      <a:endParaRPr lang="tr-TR" sz="18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r" fontAlgn="b"/>
                      <a:r>
                        <a:rPr lang="tr-TR" sz="1800" b="1" u="none" strike="noStrike" dirty="0">
                          <a:solidFill>
                            <a:schemeClr val="tx1"/>
                          </a:solidFill>
                        </a:rPr>
                        <a:t>0,3</a:t>
                      </a:r>
                      <a:endParaRPr lang="tr-TR" sz="1800" b="1" i="1" u="none" strike="noStrike" dirty="0">
                        <a:solidFill>
                          <a:schemeClr val="tx1"/>
                        </a:solidFill>
                        <a:latin typeface="Calibri"/>
                      </a:endParaRPr>
                    </a:p>
                  </a:txBody>
                  <a:tcPr marL="9525" marR="9525" marT="9525" marB="0" anchor="b"/>
                </a:tc>
                <a:tc>
                  <a:txBody>
                    <a:bodyPr/>
                    <a:lstStyle/>
                    <a:p>
                      <a:pPr algn="l" fontAlgn="b"/>
                      <a:r>
                        <a:rPr lang="tr-TR" sz="1800" b="1" u="none" strike="noStrike" dirty="0">
                          <a:solidFill>
                            <a:schemeClr val="tx1"/>
                          </a:solidFill>
                        </a:rPr>
                        <a:t>TL</a:t>
                      </a:r>
                      <a:endParaRPr lang="tr-TR" sz="1800" b="1" i="1" u="none" strike="noStrike" dirty="0">
                        <a:solidFill>
                          <a:schemeClr val="tx1"/>
                        </a:solidFill>
                        <a:latin typeface="Calibri"/>
                      </a:endParaRPr>
                    </a:p>
                  </a:txBody>
                  <a:tcPr marL="9525" marR="9525" marT="9525" marB="0" anchor="b"/>
                </a:tc>
              </a:tr>
              <a:tr h="576064">
                <a:tc>
                  <a:txBody>
                    <a:bodyPr/>
                    <a:lstStyle/>
                    <a:p>
                      <a:pPr algn="l" fontAlgn="b"/>
                      <a:endParaRPr lang="tr-TR" sz="1800" b="1" u="none" strike="noStrike" dirty="0" smtClean="0">
                        <a:solidFill>
                          <a:schemeClr val="tx1"/>
                        </a:solidFill>
                      </a:endParaRPr>
                    </a:p>
                    <a:p>
                      <a:pPr algn="l" fontAlgn="b"/>
                      <a:r>
                        <a:rPr lang="tr-TR" sz="1800" b="1" u="none" strike="noStrike" dirty="0" smtClean="0">
                          <a:solidFill>
                            <a:schemeClr val="tx1"/>
                          </a:solidFill>
                        </a:rPr>
                        <a:t>Satış </a:t>
                      </a:r>
                      <a:r>
                        <a:rPr lang="tr-TR" sz="1800" b="1" u="none" strike="noStrike" dirty="0">
                          <a:solidFill>
                            <a:schemeClr val="tx1"/>
                          </a:solidFill>
                        </a:rPr>
                        <a:t>Geliri </a:t>
                      </a:r>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dirty="0" smtClean="0">
                          <a:solidFill>
                            <a:schemeClr val="tx1"/>
                          </a:solidFill>
                        </a:rPr>
                        <a:t>                       20.692.930,80 </a:t>
                      </a:r>
                      <a:r>
                        <a:rPr lang="tr-TR" sz="1800" b="1" u="none" strike="noStrike" dirty="0">
                          <a:solidFill>
                            <a:schemeClr val="tx1"/>
                          </a:solidFill>
                        </a:rPr>
                        <a:t>₺</a:t>
                      </a:r>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95536" y="2132856"/>
          <a:ext cx="8100391" cy="2889424"/>
        </p:xfrm>
        <a:graphic>
          <a:graphicData uri="http://schemas.openxmlformats.org/drawingml/2006/table">
            <a:tbl>
              <a:tblPr>
                <a:tableStyleId>{8FD4443E-F989-4FC4-A0C8-D5A2AF1F390B}</a:tableStyleId>
              </a:tblPr>
              <a:tblGrid>
                <a:gridCol w="896929"/>
                <a:gridCol w="896929"/>
                <a:gridCol w="896929"/>
                <a:gridCol w="1149190"/>
                <a:gridCol w="1513569"/>
                <a:gridCol w="1420137"/>
                <a:gridCol w="1326708"/>
              </a:tblGrid>
              <a:tr h="333037">
                <a:tc gridSpan="2">
                  <a:txBody>
                    <a:bodyPr/>
                    <a:lstStyle/>
                    <a:p>
                      <a:pPr algn="l" fontAlgn="b"/>
                      <a:r>
                        <a:rPr lang="tr-TR" sz="1800" b="1" u="none" strike="noStrike" dirty="0">
                          <a:solidFill>
                            <a:schemeClr val="tx1"/>
                          </a:solidFill>
                        </a:rPr>
                        <a:t>YILLIK MALİYET</a:t>
                      </a:r>
                      <a:endParaRPr lang="tr-TR" sz="1800" b="1" i="1" u="none" strike="noStrike" dirty="0">
                        <a:solidFill>
                          <a:schemeClr val="tx1"/>
                        </a:solidFill>
                        <a:latin typeface="Calibri"/>
                      </a:endParaRPr>
                    </a:p>
                  </a:txBody>
                  <a:tcPr marL="9525" marR="9525" marT="9525" marB="0" anchor="b"/>
                </a:tc>
                <a:tc hMerge="1">
                  <a:txBody>
                    <a:bodyPr/>
                    <a:lstStyle/>
                    <a:p>
                      <a:endParaRPr lang="tr-TR"/>
                    </a:p>
                  </a:txBody>
                  <a:tcPr/>
                </a:tc>
                <a:tc gridSpan="2">
                  <a:txBody>
                    <a:bodyPr/>
                    <a:lstStyle/>
                    <a:p>
                      <a:pPr algn="l" fontAlgn="b"/>
                      <a:r>
                        <a:rPr lang="tr-TR" sz="1800" b="1" u="none" strike="noStrike">
                          <a:solidFill>
                            <a:schemeClr val="tx1"/>
                          </a:solidFill>
                        </a:rPr>
                        <a:t>BİRİM FİYATI</a:t>
                      </a:r>
                      <a:endParaRPr lang="tr-TR" sz="18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r>
                        <a:rPr lang="tr-TR" sz="1800" b="1" u="none" strike="noStrike">
                          <a:solidFill>
                            <a:schemeClr val="tx1"/>
                          </a:solidFill>
                        </a:rPr>
                        <a:t>MALİYET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r>
                        <a:rPr lang="tr-TR" sz="1800" b="1" u="none" strike="noStrike">
                          <a:solidFill>
                            <a:schemeClr val="tx1"/>
                          </a:solidFill>
                        </a:rPr>
                        <a:t>YAĞ</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3,5</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TL/LT</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3.538.465,00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r>
                        <a:rPr lang="tr-TR" sz="1800" b="1" u="none" strike="noStrike">
                          <a:solidFill>
                            <a:schemeClr val="tx1"/>
                          </a:solidFill>
                        </a:rPr>
                        <a:t>TUZ</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TL/KG</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15.637,48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r>
                        <a:rPr lang="tr-TR" sz="1800" b="1" u="none" strike="noStrike">
                          <a:solidFill>
                            <a:schemeClr val="tx1"/>
                          </a:solidFill>
                        </a:rPr>
                        <a:t>MSG</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12</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TL/KG</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93.824,88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r>
                        <a:rPr lang="tr-TR" sz="1800" b="1" u="none" strike="noStrike" dirty="0">
                          <a:solidFill>
                            <a:schemeClr val="tx1"/>
                          </a:solidFill>
                        </a:rPr>
                        <a:t>ÇEMEN</a:t>
                      </a:r>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10</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dirty="0">
                          <a:solidFill>
                            <a:schemeClr val="tx1"/>
                          </a:solidFill>
                        </a:rPr>
                        <a:t>TL/KG</a:t>
                      </a:r>
                      <a:endParaRPr lang="tr-TR" sz="1800" b="1" i="1" u="none" strike="noStrike" dirty="0">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234.562,20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r>
                        <a:rPr lang="tr-TR" sz="1800" b="1" u="none" strike="noStrike">
                          <a:solidFill>
                            <a:schemeClr val="tx1"/>
                          </a:solidFill>
                        </a:rPr>
                        <a:t>ELEKTRİK</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0,46</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TL/Kw</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dirty="0">
                          <a:solidFill>
                            <a:schemeClr val="tx1"/>
                          </a:solidFill>
                        </a:rPr>
                        <a:t>190.053,60 ₺</a:t>
                      </a:r>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r>
                        <a:rPr lang="tr-TR" sz="1800" b="1" u="none" strike="noStrike">
                          <a:solidFill>
                            <a:schemeClr val="tx1"/>
                          </a:solidFill>
                        </a:rPr>
                        <a:t>SU</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2</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dirty="0">
                          <a:solidFill>
                            <a:schemeClr val="tx1"/>
                          </a:solidFill>
                        </a:rPr>
                        <a:t>TL/Ton</a:t>
                      </a:r>
                      <a:endParaRPr lang="tr-TR" sz="1800" b="1" i="1" u="none" strike="noStrike" dirty="0">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20.032,00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33037">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gridSpan="2">
                  <a:txBody>
                    <a:bodyPr/>
                    <a:lstStyle/>
                    <a:p>
                      <a:pPr algn="l" fontAlgn="b"/>
                      <a:r>
                        <a:rPr lang="tr-TR" sz="1800" b="1" u="none" strike="noStrike">
                          <a:solidFill>
                            <a:schemeClr val="tx1"/>
                          </a:solidFill>
                        </a:rPr>
                        <a:t>TOLAM YILLIK MALİYET</a:t>
                      </a:r>
                      <a:endParaRPr lang="tr-TR" sz="18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r" fontAlgn="b"/>
                      <a:r>
                        <a:rPr lang="tr-TR" sz="1800" b="1" u="none" strike="noStrike" dirty="0">
                          <a:solidFill>
                            <a:schemeClr val="tx1"/>
                          </a:solidFill>
                        </a:rPr>
                        <a:t>4.092.575,16 ₺</a:t>
                      </a:r>
                      <a:endParaRPr lang="tr-TR" sz="18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95536" y="2204863"/>
          <a:ext cx="8496944" cy="2448272"/>
        </p:xfrm>
        <a:graphic>
          <a:graphicData uri="http://schemas.openxmlformats.org/drawingml/2006/table">
            <a:tbl>
              <a:tblPr>
                <a:tableStyleId>{8FD4443E-F989-4FC4-A0C8-D5A2AF1F390B}</a:tableStyleId>
              </a:tblPr>
              <a:tblGrid>
                <a:gridCol w="1123563"/>
                <a:gridCol w="1123563"/>
                <a:gridCol w="1123563"/>
                <a:gridCol w="1451269"/>
                <a:gridCol w="1896012"/>
                <a:gridCol w="1778974"/>
              </a:tblGrid>
              <a:tr h="329512">
                <a:tc>
                  <a:txBody>
                    <a:bodyPr/>
                    <a:lstStyle/>
                    <a:p>
                      <a:pPr algn="l" fontAlgn="b"/>
                      <a:r>
                        <a:rPr lang="tr-TR" sz="1800" b="1" u="none" strike="noStrike" dirty="0">
                          <a:solidFill>
                            <a:schemeClr val="tx1"/>
                          </a:solidFill>
                        </a:rPr>
                        <a:t>İŞ GÜCÜ</a:t>
                      </a:r>
                      <a:endParaRPr lang="tr-TR" sz="1800" b="1" i="1" u="none" strike="noStrike" dirty="0">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ADET</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MAAŞ</a:t>
                      </a:r>
                      <a:endParaRPr lang="tr-TR" sz="1800" b="1" i="1" u="none" strike="noStrike">
                        <a:solidFill>
                          <a:schemeClr val="tx1"/>
                        </a:solidFill>
                        <a:latin typeface="Calibri"/>
                      </a:endParaRPr>
                    </a:p>
                  </a:txBody>
                  <a:tcPr marL="9525" marR="9525" marT="9525" marB="0" anchor="b"/>
                </a:tc>
                <a:tc>
                  <a:txBody>
                    <a:bodyPr/>
                    <a:lstStyle/>
                    <a:p>
                      <a:pPr algn="l" fontAlgn="b"/>
                      <a:r>
                        <a:rPr lang="tr-TR" sz="1800" b="1" u="none" strike="noStrike">
                          <a:solidFill>
                            <a:schemeClr val="tx1"/>
                          </a:solidFill>
                        </a:rPr>
                        <a:t>YILLIK</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596416">
                <a:tc>
                  <a:txBody>
                    <a:bodyPr/>
                    <a:lstStyle/>
                    <a:p>
                      <a:pPr algn="l" fontAlgn="b"/>
                      <a:r>
                        <a:rPr lang="tr-TR" sz="1800" b="1" u="none" strike="noStrike">
                          <a:solidFill>
                            <a:schemeClr val="tx1"/>
                          </a:solidFill>
                        </a:rPr>
                        <a:t>VASIFLI İŞÇİ</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dirty="0">
                          <a:solidFill>
                            <a:schemeClr val="tx1"/>
                          </a:solidFill>
                        </a:rPr>
                        <a:t>3</a:t>
                      </a:r>
                      <a:endParaRPr lang="tr-TR" sz="1800" b="1" i="1" u="none" strike="noStrike" dirty="0">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1500</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54.000,00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596416">
                <a:tc>
                  <a:txBody>
                    <a:bodyPr/>
                    <a:lstStyle/>
                    <a:p>
                      <a:pPr algn="l" fontAlgn="b"/>
                      <a:r>
                        <a:rPr lang="tr-TR" sz="1800" b="1" u="none" strike="noStrike">
                          <a:solidFill>
                            <a:schemeClr val="tx1"/>
                          </a:solidFill>
                        </a:rPr>
                        <a:t>VASIFSIZ İŞÇİ</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dirty="0">
                          <a:solidFill>
                            <a:schemeClr val="tx1"/>
                          </a:solidFill>
                        </a:rPr>
                        <a:t>9</a:t>
                      </a:r>
                      <a:endParaRPr lang="tr-TR" sz="1800" b="1" i="1" u="none" strike="noStrike" dirty="0">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1300</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140.400,00 ₺</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596416">
                <a:tc>
                  <a:txBody>
                    <a:bodyPr/>
                    <a:lstStyle/>
                    <a:p>
                      <a:pPr algn="l" fontAlgn="b"/>
                      <a:r>
                        <a:rPr lang="tr-TR" sz="1800" b="1" u="none" strike="noStrike">
                          <a:solidFill>
                            <a:schemeClr val="tx1"/>
                          </a:solidFill>
                        </a:rPr>
                        <a:t>NİTELİKLİ İŞÇİ</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1</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a:solidFill>
                            <a:schemeClr val="tx1"/>
                          </a:solidFill>
                        </a:rPr>
                        <a:t>3500</a:t>
                      </a:r>
                      <a:endParaRPr lang="tr-TR" sz="1800" b="1" i="1" u="none" strike="noStrike">
                        <a:solidFill>
                          <a:schemeClr val="tx1"/>
                        </a:solidFill>
                        <a:latin typeface="Calibri"/>
                      </a:endParaRPr>
                    </a:p>
                  </a:txBody>
                  <a:tcPr marL="9525" marR="9525" marT="9525" marB="0" anchor="b"/>
                </a:tc>
                <a:tc>
                  <a:txBody>
                    <a:bodyPr/>
                    <a:lstStyle/>
                    <a:p>
                      <a:pPr algn="r" fontAlgn="b"/>
                      <a:r>
                        <a:rPr lang="tr-TR" sz="1800" b="1" u="none" strike="noStrike" dirty="0">
                          <a:solidFill>
                            <a:schemeClr val="tx1"/>
                          </a:solidFill>
                        </a:rPr>
                        <a:t>42.000,00 ₺</a:t>
                      </a:r>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329512">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gridSpan="2">
                  <a:txBody>
                    <a:bodyPr/>
                    <a:lstStyle/>
                    <a:p>
                      <a:pPr algn="l" fontAlgn="b"/>
                      <a:r>
                        <a:rPr lang="tr-TR" sz="1800" b="1" u="none" strike="noStrike" dirty="0">
                          <a:solidFill>
                            <a:schemeClr val="tx1"/>
                          </a:solidFill>
                        </a:rPr>
                        <a:t>TOPLAM İŞ GÜCÜ</a:t>
                      </a:r>
                      <a:endParaRPr lang="tr-TR" sz="18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r" fontAlgn="b"/>
                      <a:r>
                        <a:rPr lang="tr-TR" sz="1800" b="1" u="none" strike="noStrike" dirty="0">
                          <a:solidFill>
                            <a:schemeClr val="tx1"/>
                          </a:solidFill>
                        </a:rPr>
                        <a:t>236.400,00 ₺</a:t>
                      </a:r>
                      <a:endParaRPr lang="tr-TR" sz="18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43608" y="1052736"/>
          <a:ext cx="7128792" cy="5256580"/>
        </p:xfrm>
        <a:graphic>
          <a:graphicData uri="http://schemas.openxmlformats.org/drawingml/2006/table">
            <a:tbl>
              <a:tblPr>
                <a:tableStyleId>{8FD4443E-F989-4FC4-A0C8-D5A2AF1F390B}</a:tableStyleId>
              </a:tblPr>
              <a:tblGrid>
                <a:gridCol w="943951"/>
                <a:gridCol w="943951"/>
                <a:gridCol w="943951"/>
                <a:gridCol w="1209436"/>
                <a:gridCol w="1592916"/>
                <a:gridCol w="1494587"/>
              </a:tblGrid>
              <a:tr h="375470">
                <a:tc gridSpan="2">
                  <a:txBody>
                    <a:bodyPr/>
                    <a:lstStyle/>
                    <a:p>
                      <a:pPr algn="l" fontAlgn="b"/>
                      <a:r>
                        <a:rPr lang="tr-TR" sz="1600" b="1" i="1" u="none" strike="noStrike" dirty="0">
                          <a:solidFill>
                            <a:schemeClr val="tx1"/>
                          </a:solidFill>
                        </a:rPr>
                        <a:t>EKİPMAN MALİYETİ</a:t>
                      </a:r>
                      <a:endParaRPr lang="tr-TR" sz="16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dirty="0">
                        <a:solidFill>
                          <a:schemeClr val="tx1"/>
                        </a:solidFill>
                        <a:latin typeface="Calibri"/>
                      </a:endParaRPr>
                    </a:p>
                  </a:txBody>
                  <a:tcPr marL="9525" marR="9525" marT="9525" marB="0" anchor="b"/>
                </a:tc>
                <a:tc gridSpan="2">
                  <a:txBody>
                    <a:bodyPr/>
                    <a:lstStyle/>
                    <a:p>
                      <a:pPr algn="l" fontAlgn="b"/>
                      <a:r>
                        <a:rPr lang="tr-TR" sz="1600" b="1" i="1" u="none" strike="noStrike">
                          <a:solidFill>
                            <a:schemeClr val="tx1"/>
                          </a:solidFill>
                        </a:rPr>
                        <a:t>TOPLAM MALİYET</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r>
              <a:tr h="375470">
                <a:tc gridSpan="3">
                  <a:txBody>
                    <a:bodyPr/>
                    <a:lstStyle/>
                    <a:p>
                      <a:pPr algn="l" fontAlgn="b"/>
                      <a:r>
                        <a:rPr lang="tr-TR" sz="1600" b="1" i="1" u="none" strike="noStrike">
                          <a:solidFill>
                            <a:schemeClr val="tx1"/>
                          </a:solidFill>
                        </a:rPr>
                        <a:t>DEZENFEKTAN ALETİ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6.000,00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2">
                  <a:txBody>
                    <a:bodyPr/>
                    <a:lstStyle/>
                    <a:p>
                      <a:pPr algn="l" fontAlgn="b"/>
                      <a:r>
                        <a:rPr lang="tr-TR" sz="1600" b="1" i="1" u="none" strike="noStrike">
                          <a:solidFill>
                            <a:schemeClr val="tx1"/>
                          </a:solidFill>
                        </a:rPr>
                        <a:t>ELEVATÖR</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dirty="0">
                          <a:solidFill>
                            <a:schemeClr val="tx1"/>
                          </a:solidFill>
                        </a:rPr>
                        <a:t>70.000,00 ₺</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2">
                  <a:txBody>
                    <a:bodyPr/>
                    <a:lstStyle/>
                    <a:p>
                      <a:pPr algn="l" fontAlgn="b"/>
                      <a:r>
                        <a:rPr lang="tr-TR" sz="1600" b="1" i="1" u="none" strike="noStrike">
                          <a:solidFill>
                            <a:schemeClr val="tx1"/>
                          </a:solidFill>
                        </a:rPr>
                        <a:t>BESLEME BUNKERİ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110.000,00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2">
                  <a:txBody>
                    <a:bodyPr/>
                    <a:lstStyle/>
                    <a:p>
                      <a:pPr algn="l" fontAlgn="b"/>
                      <a:r>
                        <a:rPr lang="tr-TR" sz="1600" b="1" i="1" u="none" strike="noStrike">
                          <a:solidFill>
                            <a:schemeClr val="tx1"/>
                          </a:solidFill>
                        </a:rPr>
                        <a:t>YIKAMA MAKİNASI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dirty="0">
                          <a:solidFill>
                            <a:schemeClr val="tx1"/>
                          </a:solidFill>
                        </a:rPr>
                        <a:t>120.000,00 ₺</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dirty="0">
                        <a:solidFill>
                          <a:schemeClr val="tx1"/>
                        </a:solidFill>
                        <a:latin typeface="Calibri"/>
                      </a:endParaRPr>
                    </a:p>
                  </a:txBody>
                  <a:tcPr marL="9525" marR="9525" marT="9525" marB="0" anchor="b"/>
                </a:tc>
              </a:tr>
              <a:tr h="375470">
                <a:tc gridSpan="2">
                  <a:txBody>
                    <a:bodyPr/>
                    <a:lstStyle/>
                    <a:p>
                      <a:pPr algn="l" fontAlgn="b"/>
                      <a:r>
                        <a:rPr lang="tr-TR" sz="1600" b="1" i="1" u="none" strike="noStrike">
                          <a:solidFill>
                            <a:schemeClr val="tx1"/>
                          </a:solidFill>
                        </a:rPr>
                        <a:t>SOYMA MAKİNASI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dirty="0">
                          <a:solidFill>
                            <a:schemeClr val="tx1"/>
                          </a:solidFill>
                        </a:rPr>
                        <a:t>64.000,00 ₺</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2">
                  <a:txBody>
                    <a:bodyPr/>
                    <a:lstStyle/>
                    <a:p>
                      <a:pPr algn="l" fontAlgn="b"/>
                      <a:r>
                        <a:rPr lang="tr-TR" sz="1600" b="1" i="1" u="none" strike="noStrike" dirty="0">
                          <a:solidFill>
                            <a:schemeClr val="tx1"/>
                          </a:solidFill>
                        </a:rPr>
                        <a:t>KESME MAKİNASI</a:t>
                      </a:r>
                      <a:endParaRPr lang="tr-TR" sz="16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54.000,00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3">
                  <a:txBody>
                    <a:bodyPr/>
                    <a:lstStyle/>
                    <a:p>
                      <a:pPr algn="l" fontAlgn="b"/>
                      <a:r>
                        <a:rPr lang="tr-TR" sz="1600" b="1" i="1" u="none" strike="noStrike">
                          <a:solidFill>
                            <a:schemeClr val="tx1"/>
                          </a:solidFill>
                        </a:rPr>
                        <a:t>DİLİMLEME MAKİNASI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94.000,00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3">
                  <a:txBody>
                    <a:bodyPr/>
                    <a:lstStyle/>
                    <a:p>
                      <a:pPr algn="l" fontAlgn="b"/>
                      <a:r>
                        <a:rPr lang="tr-TR" sz="1600" b="1" i="1" u="none" strike="noStrike" dirty="0">
                          <a:solidFill>
                            <a:schemeClr val="tx1"/>
                          </a:solidFill>
                        </a:rPr>
                        <a:t>KURUTMA MAKİNASI</a:t>
                      </a:r>
                      <a:endParaRPr lang="tr-TR" sz="1600" b="1" i="1" u="none" strike="noStrike" dirty="0">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146.000,00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3">
                  <a:txBody>
                    <a:bodyPr/>
                    <a:lstStyle/>
                    <a:p>
                      <a:pPr algn="l" fontAlgn="b"/>
                      <a:r>
                        <a:rPr lang="tr-TR" sz="1600" b="1" i="1" u="none" strike="noStrike">
                          <a:solidFill>
                            <a:schemeClr val="tx1"/>
                          </a:solidFill>
                        </a:rPr>
                        <a:t>KIZARTMA MAKİNASI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92.000,00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2">
                  <a:txBody>
                    <a:bodyPr/>
                    <a:lstStyle/>
                    <a:p>
                      <a:pPr algn="l" fontAlgn="b"/>
                      <a:r>
                        <a:rPr lang="tr-TR" sz="1600" b="1" i="1" u="none" strike="noStrike" dirty="0">
                          <a:solidFill>
                            <a:schemeClr val="tx1"/>
                          </a:solidFill>
                        </a:rPr>
                        <a:t>TUZ BANYOSU</a:t>
                      </a:r>
                      <a:endParaRPr lang="tr-TR" sz="16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124.000,00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3">
                  <a:txBody>
                    <a:bodyPr/>
                    <a:lstStyle/>
                    <a:p>
                      <a:pPr algn="l" fontAlgn="b"/>
                      <a:r>
                        <a:rPr lang="tr-TR" sz="1600" b="1" i="1" u="none" strike="noStrike">
                          <a:solidFill>
                            <a:schemeClr val="tx1"/>
                          </a:solidFill>
                        </a:rPr>
                        <a:t>KAMERALI AYIKLAMA MAK.</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175.000,00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gridSpan="3">
                  <a:txBody>
                    <a:bodyPr/>
                    <a:lstStyle/>
                    <a:p>
                      <a:pPr algn="l" fontAlgn="b"/>
                      <a:r>
                        <a:rPr lang="tr-TR" sz="1600" b="1" i="1" u="none" strike="noStrike">
                          <a:solidFill>
                            <a:schemeClr val="tx1"/>
                          </a:solidFill>
                        </a:rPr>
                        <a:t>AMBALAJLAMA MAKİNASI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115.000,00 ₺</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75470">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gridSpan="2">
                  <a:txBody>
                    <a:bodyPr/>
                    <a:lstStyle/>
                    <a:p>
                      <a:pPr algn="l" fontAlgn="b"/>
                      <a:r>
                        <a:rPr lang="tr-TR" sz="1600" b="1" i="1" u="none" strike="noStrike">
                          <a:solidFill>
                            <a:schemeClr val="tx1"/>
                          </a:solidFill>
                        </a:rPr>
                        <a:t>TOPLAM EKİPMAN MALİYETİ</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r" fontAlgn="b"/>
                      <a:r>
                        <a:rPr lang="tr-TR" sz="1600" b="1" i="1" u="none" strike="noStrike" dirty="0">
                          <a:solidFill>
                            <a:schemeClr val="tx1"/>
                          </a:solidFill>
                        </a:rPr>
                        <a:t>1.170.000,00 ₺</a:t>
                      </a:r>
                      <a:endParaRPr lang="tr-TR" sz="16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43608" y="1628800"/>
          <a:ext cx="6480720" cy="4392488"/>
        </p:xfrm>
        <a:graphic>
          <a:graphicData uri="http://schemas.openxmlformats.org/drawingml/2006/table">
            <a:tbl>
              <a:tblPr>
                <a:tableStyleId>{8FD4443E-F989-4FC4-A0C8-D5A2AF1F390B}</a:tableStyleId>
              </a:tblPr>
              <a:tblGrid>
                <a:gridCol w="2167767"/>
                <a:gridCol w="1083883"/>
                <a:gridCol w="1400016"/>
                <a:gridCol w="1829054"/>
              </a:tblGrid>
              <a:tr h="549061">
                <a:tc gridSpan="2">
                  <a:txBody>
                    <a:bodyPr/>
                    <a:lstStyle/>
                    <a:p>
                      <a:pPr algn="l" fontAlgn="b"/>
                      <a:r>
                        <a:rPr lang="tr-TR" sz="1800" b="1" i="1" u="none" strike="noStrike" dirty="0">
                          <a:solidFill>
                            <a:schemeClr val="tx1"/>
                          </a:solidFill>
                        </a:rPr>
                        <a:t>TAHMİNİ YATIRIM MALİYETİ</a:t>
                      </a:r>
                      <a:endParaRPr lang="tr-TR" sz="18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r>
              <a:tr h="549061">
                <a:tc gridSpan="2">
                  <a:txBody>
                    <a:bodyPr/>
                    <a:lstStyle/>
                    <a:p>
                      <a:pPr algn="l" fontAlgn="b"/>
                      <a:r>
                        <a:rPr lang="tr-TR" sz="1800" b="1" i="1" u="none" strike="noStrike" dirty="0">
                          <a:solidFill>
                            <a:schemeClr val="tx1"/>
                          </a:solidFill>
                        </a:rPr>
                        <a:t>EKİPMAN MALİYETİ C(</a:t>
                      </a:r>
                      <a:r>
                        <a:rPr lang="tr-TR" sz="1800" b="1" i="1" u="none" strike="noStrike" dirty="0" err="1">
                          <a:solidFill>
                            <a:schemeClr val="tx1"/>
                          </a:solidFill>
                        </a:rPr>
                        <a:t>eq</a:t>
                      </a:r>
                      <a:r>
                        <a:rPr lang="tr-TR" sz="1800" b="1" i="1" u="none" strike="noStrike" dirty="0">
                          <a:solidFill>
                            <a:schemeClr val="tx1"/>
                          </a:solidFill>
                        </a:rPr>
                        <a:t>)</a:t>
                      </a:r>
                      <a:endParaRPr lang="tr-TR" sz="18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i="1" u="none" strike="noStrike" dirty="0">
                          <a:solidFill>
                            <a:schemeClr val="tx1"/>
                          </a:solidFill>
                        </a:rPr>
                        <a:t>1.170.000,00 ₺</a:t>
                      </a:r>
                      <a:endParaRPr lang="tr-TR" sz="1800" b="1" i="1" u="none" strike="noStrike" dirty="0">
                        <a:solidFill>
                          <a:schemeClr val="tx1"/>
                        </a:solidFill>
                        <a:latin typeface="Calibri"/>
                      </a:endParaRPr>
                    </a:p>
                  </a:txBody>
                  <a:tcPr marL="9525" marR="9525" marT="9525" marB="0" anchor="b"/>
                </a:tc>
              </a:tr>
              <a:tr h="549061">
                <a:tc>
                  <a:txBody>
                    <a:bodyPr/>
                    <a:lstStyle/>
                    <a:p>
                      <a:pPr algn="l" fontAlgn="b"/>
                      <a:r>
                        <a:rPr lang="tr-TR" sz="1800" b="1" i="1" u="none" strike="noStrike">
                          <a:solidFill>
                            <a:schemeClr val="tx1"/>
                          </a:solidFill>
                        </a:rPr>
                        <a:t>LANG FAKTÖRÜ f(L)</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dirty="0">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i="1" u="none" strike="noStrike">
                          <a:solidFill>
                            <a:schemeClr val="tx1"/>
                          </a:solidFill>
                        </a:rPr>
                        <a:t>3</a:t>
                      </a:r>
                      <a:endParaRPr lang="tr-TR" sz="1800" b="1" i="1" u="none" strike="noStrike">
                        <a:solidFill>
                          <a:schemeClr val="tx1"/>
                        </a:solidFill>
                        <a:latin typeface="Calibri"/>
                      </a:endParaRPr>
                    </a:p>
                  </a:txBody>
                  <a:tcPr marL="9525" marR="9525" marT="9525" marB="0" anchor="b"/>
                </a:tc>
              </a:tr>
              <a:tr h="549061">
                <a:tc gridSpan="2">
                  <a:txBody>
                    <a:bodyPr/>
                    <a:lstStyle/>
                    <a:p>
                      <a:pPr algn="l" fontAlgn="b"/>
                      <a:r>
                        <a:rPr lang="tr-TR" sz="1800" b="1" i="1" u="none" strike="noStrike">
                          <a:solidFill>
                            <a:schemeClr val="tx1"/>
                          </a:solidFill>
                        </a:rPr>
                        <a:t>İŞLETME SERMAYESİ FAK. F(w)</a:t>
                      </a:r>
                      <a:endParaRPr lang="tr-TR" sz="18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i="1" u="none" strike="noStrike">
                          <a:solidFill>
                            <a:schemeClr val="tx1"/>
                          </a:solidFill>
                        </a:rPr>
                        <a:t>0,25</a:t>
                      </a:r>
                      <a:endParaRPr lang="tr-TR" sz="1800" b="1" i="1" u="none" strike="noStrike">
                        <a:solidFill>
                          <a:schemeClr val="tx1"/>
                        </a:solidFill>
                        <a:latin typeface="Calibri"/>
                      </a:endParaRPr>
                    </a:p>
                  </a:txBody>
                  <a:tcPr marL="9525" marR="9525" marT="9525" marB="0" anchor="b"/>
                </a:tc>
              </a:tr>
              <a:tr h="549061">
                <a:tc>
                  <a:txBody>
                    <a:bodyPr/>
                    <a:lstStyle/>
                    <a:p>
                      <a:pPr algn="l" fontAlgn="b"/>
                      <a:r>
                        <a:rPr lang="tr-TR" sz="1800" b="1" i="1" u="none" strike="noStrike">
                          <a:solidFill>
                            <a:schemeClr val="tx1"/>
                          </a:solidFill>
                        </a:rPr>
                        <a:t>SATIŞ GELİRLERİ C(s)</a:t>
                      </a:r>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l" fontAlgn="b"/>
                      <a:endParaRPr lang="tr-TR" sz="1800" b="1" i="1" u="none" strike="noStrike">
                        <a:solidFill>
                          <a:schemeClr val="tx1"/>
                        </a:solidFill>
                        <a:latin typeface="Calibri"/>
                      </a:endParaRPr>
                    </a:p>
                  </a:txBody>
                  <a:tcPr marL="9525" marR="9525" marT="9525" marB="0" anchor="b"/>
                </a:tc>
                <a:tc>
                  <a:txBody>
                    <a:bodyPr/>
                    <a:lstStyle/>
                    <a:p>
                      <a:pPr algn="r" fontAlgn="b"/>
                      <a:r>
                        <a:rPr lang="tr-TR" sz="1800" b="1" i="1" u="none" strike="noStrike">
                          <a:solidFill>
                            <a:schemeClr val="tx1"/>
                          </a:solidFill>
                        </a:rPr>
                        <a:t>20.692.930,80 ₺</a:t>
                      </a:r>
                      <a:endParaRPr lang="tr-TR" sz="1800" b="1" i="1" u="none" strike="noStrike">
                        <a:solidFill>
                          <a:schemeClr val="tx1"/>
                        </a:solidFill>
                        <a:latin typeface="Calibri"/>
                      </a:endParaRPr>
                    </a:p>
                  </a:txBody>
                  <a:tcPr marL="9525" marR="9525" marT="9525" marB="0" anchor="b"/>
                </a:tc>
              </a:tr>
              <a:tr h="549061">
                <a:tc gridSpan="2">
                  <a:txBody>
                    <a:bodyPr/>
                    <a:lstStyle/>
                    <a:p>
                      <a:pPr algn="l" fontAlgn="b"/>
                      <a:r>
                        <a:rPr lang="tr-TR" sz="1800" b="1" i="1" u="none" strike="noStrike">
                          <a:solidFill>
                            <a:schemeClr val="tx1"/>
                          </a:solidFill>
                        </a:rPr>
                        <a:t>SABİT SERMAYE MALİYETİ C(F)</a:t>
                      </a:r>
                      <a:endParaRPr lang="tr-TR" sz="18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800" b="1" i="1" u="none" strike="noStrike" dirty="0">
                        <a:solidFill>
                          <a:schemeClr val="tx1"/>
                        </a:solidFill>
                        <a:latin typeface="Calibri"/>
                      </a:endParaRPr>
                    </a:p>
                  </a:txBody>
                  <a:tcPr marL="9525" marR="9525" marT="9525" marB="0" anchor="b"/>
                </a:tc>
                <a:tc>
                  <a:txBody>
                    <a:bodyPr/>
                    <a:lstStyle/>
                    <a:p>
                      <a:pPr algn="r" fontAlgn="b"/>
                      <a:r>
                        <a:rPr lang="tr-TR" sz="1800" b="1" i="1" u="none" strike="noStrike">
                          <a:solidFill>
                            <a:schemeClr val="tx1"/>
                          </a:solidFill>
                        </a:rPr>
                        <a:t>3.510.000,00 ₺</a:t>
                      </a:r>
                      <a:endParaRPr lang="tr-TR" sz="1800" b="1" i="1" u="none" strike="noStrike">
                        <a:solidFill>
                          <a:schemeClr val="tx1"/>
                        </a:solidFill>
                        <a:latin typeface="Calibri"/>
                      </a:endParaRPr>
                    </a:p>
                  </a:txBody>
                  <a:tcPr marL="9525" marR="9525" marT="9525" marB="0" anchor="b"/>
                </a:tc>
              </a:tr>
              <a:tr h="549061">
                <a:tc gridSpan="3">
                  <a:txBody>
                    <a:bodyPr/>
                    <a:lstStyle/>
                    <a:p>
                      <a:pPr algn="l" fontAlgn="b"/>
                      <a:r>
                        <a:rPr lang="tr-TR" sz="1800" b="1" i="1" u="none" strike="noStrike">
                          <a:solidFill>
                            <a:schemeClr val="tx1"/>
                          </a:solidFill>
                        </a:rPr>
                        <a:t>İŞLETME SERMAYESİ MALİYETİ C(w)</a:t>
                      </a:r>
                      <a:endParaRPr lang="tr-TR" sz="18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800" b="1" i="1" u="none" strike="noStrike">
                          <a:solidFill>
                            <a:schemeClr val="tx1"/>
                          </a:solidFill>
                        </a:rPr>
                        <a:t>5.173.232,70 ₺</a:t>
                      </a:r>
                      <a:endParaRPr lang="tr-TR" sz="1800" b="1" i="1" u="none" strike="noStrike">
                        <a:solidFill>
                          <a:schemeClr val="tx1"/>
                        </a:solidFill>
                        <a:latin typeface="Calibri"/>
                      </a:endParaRPr>
                    </a:p>
                  </a:txBody>
                  <a:tcPr marL="9525" marR="9525" marT="9525" marB="0" anchor="b"/>
                </a:tc>
              </a:tr>
              <a:tr h="549061">
                <a:tc gridSpan="3">
                  <a:txBody>
                    <a:bodyPr/>
                    <a:lstStyle/>
                    <a:p>
                      <a:pPr algn="l" fontAlgn="b"/>
                      <a:r>
                        <a:rPr lang="tr-TR" sz="1800" b="1" i="1" u="none" strike="noStrike">
                          <a:solidFill>
                            <a:schemeClr val="tx1"/>
                          </a:solidFill>
                        </a:rPr>
                        <a:t>TOPLAM YATIRIM MALİYETİ C(t)</a:t>
                      </a:r>
                      <a:endParaRPr lang="tr-TR" sz="18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800" b="1" i="1" u="none" strike="noStrike" dirty="0">
                          <a:solidFill>
                            <a:schemeClr val="tx1"/>
                          </a:solidFill>
                        </a:rPr>
                        <a:t>8.683.232,70 ₺</a:t>
                      </a:r>
                      <a:endParaRPr lang="tr-TR" sz="18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43608" y="692697"/>
          <a:ext cx="6696744" cy="5616630"/>
        </p:xfrm>
        <a:graphic>
          <a:graphicData uri="http://schemas.openxmlformats.org/drawingml/2006/table">
            <a:tbl>
              <a:tblPr>
                <a:tableStyleId>{8FD4443E-F989-4FC4-A0C8-D5A2AF1F390B}</a:tableStyleId>
              </a:tblPr>
              <a:tblGrid>
                <a:gridCol w="2240026"/>
                <a:gridCol w="1120013"/>
                <a:gridCol w="1446683"/>
                <a:gridCol w="1890022"/>
              </a:tblGrid>
              <a:tr h="330390">
                <a:tc gridSpan="2">
                  <a:txBody>
                    <a:bodyPr/>
                    <a:lstStyle/>
                    <a:p>
                      <a:pPr algn="l" fontAlgn="b"/>
                      <a:r>
                        <a:rPr lang="tr-TR" sz="1400" b="1" i="1" u="none" strike="noStrike" dirty="0">
                          <a:solidFill>
                            <a:schemeClr val="tx1"/>
                          </a:solidFill>
                        </a:rPr>
                        <a:t>TAHMİNİ ÜRETİM MALİYETİ</a:t>
                      </a:r>
                      <a:endParaRPr lang="tr-TR" sz="14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r>
              <a:tr h="330390">
                <a:tc gridSpan="2">
                  <a:txBody>
                    <a:bodyPr/>
                    <a:lstStyle/>
                    <a:p>
                      <a:pPr algn="l" fontAlgn="b"/>
                      <a:r>
                        <a:rPr lang="tr-TR" sz="1400" b="1" i="1" u="none" strike="noStrike">
                          <a:solidFill>
                            <a:schemeClr val="tx1"/>
                          </a:solidFill>
                        </a:rPr>
                        <a:t>HAM MATERYAL C(mat)</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dirty="0">
                          <a:solidFill>
                            <a:schemeClr val="tx1"/>
                          </a:solidFill>
                        </a:rPr>
                        <a:t>751.200,00 ₺</a:t>
                      </a:r>
                      <a:endParaRPr lang="tr-TR" sz="1400" b="1" i="1" u="none" strike="noStrike" dirty="0">
                        <a:solidFill>
                          <a:schemeClr val="tx1"/>
                        </a:solidFill>
                        <a:latin typeface="Calibri"/>
                      </a:endParaRPr>
                    </a:p>
                  </a:txBody>
                  <a:tcPr marL="9525" marR="9525" marT="9525" marB="0" anchor="b"/>
                </a:tc>
              </a:tr>
              <a:tr h="330390">
                <a:tc gridSpan="3">
                  <a:txBody>
                    <a:bodyPr/>
                    <a:lstStyle/>
                    <a:p>
                      <a:pPr algn="l" fontAlgn="b"/>
                      <a:r>
                        <a:rPr lang="tr-TR" sz="1400" b="1" i="1" u="none" strike="noStrike" dirty="0">
                          <a:solidFill>
                            <a:schemeClr val="tx1"/>
                          </a:solidFill>
                        </a:rPr>
                        <a:t>AMBALAJLAMA MATERYALİ C(</a:t>
                      </a:r>
                      <a:r>
                        <a:rPr lang="tr-TR" sz="1400" b="1" i="1" u="none" strike="noStrike" dirty="0" err="1">
                          <a:solidFill>
                            <a:schemeClr val="tx1"/>
                          </a:solidFill>
                        </a:rPr>
                        <a:t>pack</a:t>
                      </a:r>
                      <a:r>
                        <a:rPr lang="tr-TR" sz="1400" b="1" i="1" u="none" strike="noStrike" dirty="0">
                          <a:solidFill>
                            <a:schemeClr val="tx1"/>
                          </a:solidFill>
                        </a:rPr>
                        <a:t>)</a:t>
                      </a:r>
                      <a:endParaRPr lang="tr-TR" sz="1400" b="1" i="1" u="none" strike="noStrike" dirty="0">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400" b="1" i="1" u="none" strike="noStrike">
                          <a:solidFill>
                            <a:schemeClr val="tx1"/>
                          </a:solidFill>
                        </a:rPr>
                        <a:t>924.680,00 ₺</a:t>
                      </a:r>
                      <a:endParaRPr lang="tr-TR" sz="1400" b="1" i="1" u="none" strike="noStrike">
                        <a:solidFill>
                          <a:schemeClr val="tx1"/>
                        </a:solidFill>
                        <a:latin typeface="Calibri"/>
                      </a:endParaRPr>
                    </a:p>
                  </a:txBody>
                  <a:tcPr marL="9525" marR="9525" marT="9525" marB="0" anchor="b"/>
                </a:tc>
              </a:tr>
              <a:tr h="330390">
                <a:tc>
                  <a:txBody>
                    <a:bodyPr/>
                    <a:lstStyle/>
                    <a:p>
                      <a:pPr algn="l" fontAlgn="b"/>
                      <a:r>
                        <a:rPr lang="tr-TR" sz="1400" b="1" i="1" u="none" strike="noStrike">
                          <a:solidFill>
                            <a:schemeClr val="tx1"/>
                          </a:solidFill>
                        </a:rPr>
                        <a:t>UTİLİTELER C(util)</a:t>
                      </a:r>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210.085,60 ₺</a:t>
                      </a:r>
                      <a:endParaRPr lang="tr-TR" sz="1400" b="1" i="1" u="none" strike="noStrike">
                        <a:solidFill>
                          <a:schemeClr val="tx1"/>
                        </a:solidFill>
                        <a:latin typeface="Calibri"/>
                      </a:endParaRPr>
                    </a:p>
                  </a:txBody>
                  <a:tcPr marL="9525" marR="9525" marT="9525" marB="0" anchor="b"/>
                </a:tc>
              </a:tr>
              <a:tr h="330390">
                <a:tc>
                  <a:txBody>
                    <a:bodyPr/>
                    <a:lstStyle/>
                    <a:p>
                      <a:pPr algn="l" fontAlgn="b"/>
                      <a:r>
                        <a:rPr lang="tr-TR" sz="1400" b="1" i="1" u="none" strike="noStrike">
                          <a:solidFill>
                            <a:schemeClr val="tx1"/>
                          </a:solidFill>
                        </a:rPr>
                        <a:t>ATIK İŞLEME C(wst)</a:t>
                      </a:r>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0,00 ₺</a:t>
                      </a:r>
                      <a:endParaRPr lang="tr-TR" sz="1400" b="1" i="1" u="none" strike="noStrike">
                        <a:solidFill>
                          <a:schemeClr val="tx1"/>
                        </a:solidFill>
                        <a:latin typeface="Calibri"/>
                      </a:endParaRPr>
                    </a:p>
                  </a:txBody>
                  <a:tcPr marL="9525" marR="9525" marT="9525" marB="0" anchor="b"/>
                </a:tc>
              </a:tr>
              <a:tr h="330390">
                <a:tc>
                  <a:txBody>
                    <a:bodyPr/>
                    <a:lstStyle/>
                    <a:p>
                      <a:pPr algn="l" fontAlgn="b"/>
                      <a:r>
                        <a:rPr lang="tr-TR" sz="1400" b="1" i="1" u="none" strike="noStrike" dirty="0">
                          <a:solidFill>
                            <a:schemeClr val="tx1"/>
                          </a:solidFill>
                        </a:rPr>
                        <a:t>İŞ GÜCÜ C(</a:t>
                      </a:r>
                      <a:r>
                        <a:rPr lang="tr-TR" sz="1400" b="1" i="1" u="none" strike="noStrike" dirty="0" err="1">
                          <a:solidFill>
                            <a:schemeClr val="tx1"/>
                          </a:solidFill>
                        </a:rPr>
                        <a:t>lab</a:t>
                      </a:r>
                      <a:r>
                        <a:rPr lang="tr-TR" sz="1400" b="1" i="1" u="none" strike="noStrike" dirty="0">
                          <a:solidFill>
                            <a:schemeClr val="tx1"/>
                          </a:solidFill>
                        </a:rPr>
                        <a:t>)</a:t>
                      </a:r>
                      <a:endParaRPr lang="tr-TR" sz="1400" b="1" i="1" u="none" strike="noStrike" dirty="0">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236.400,00 ₺</a:t>
                      </a:r>
                      <a:endParaRPr lang="tr-TR" sz="1400" b="1" i="1" u="none" strike="noStrike">
                        <a:solidFill>
                          <a:schemeClr val="tx1"/>
                        </a:solidFill>
                        <a:latin typeface="Calibri"/>
                      </a:endParaRPr>
                    </a:p>
                  </a:txBody>
                  <a:tcPr marL="9525" marR="9525" marT="9525" marB="0" anchor="b"/>
                </a:tc>
              </a:tr>
              <a:tr h="330390">
                <a:tc gridSpan="3">
                  <a:txBody>
                    <a:bodyPr/>
                    <a:lstStyle/>
                    <a:p>
                      <a:pPr algn="l" fontAlgn="b"/>
                      <a:r>
                        <a:rPr lang="tr-TR" sz="1400" b="1" i="1" u="none" strike="noStrike" dirty="0">
                          <a:solidFill>
                            <a:schemeClr val="tx1"/>
                          </a:solidFill>
                        </a:rPr>
                        <a:t>DEĞİŞKEN ÜRETİM MALİYETİ C(</a:t>
                      </a:r>
                      <a:r>
                        <a:rPr lang="tr-TR" sz="1400" b="1" i="1" u="none" strike="noStrike" dirty="0" err="1">
                          <a:solidFill>
                            <a:schemeClr val="tx1"/>
                          </a:solidFill>
                        </a:rPr>
                        <a:t>mv</a:t>
                      </a:r>
                      <a:r>
                        <a:rPr lang="tr-TR" sz="1400" b="1" i="1" u="none" strike="noStrike" dirty="0">
                          <a:solidFill>
                            <a:schemeClr val="tx1"/>
                          </a:solidFill>
                        </a:rPr>
                        <a:t>)</a:t>
                      </a:r>
                      <a:endParaRPr lang="tr-TR" sz="1400" b="1" i="1" u="none" strike="noStrike" dirty="0">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400" b="1" i="1" u="none" strike="noStrike">
                          <a:solidFill>
                            <a:schemeClr val="tx1"/>
                          </a:solidFill>
                        </a:rPr>
                        <a:t>2.122.365,60 ₺</a:t>
                      </a:r>
                      <a:endParaRPr lang="tr-TR" sz="1400" b="1" i="1" u="none" strike="noStrike">
                        <a:solidFill>
                          <a:schemeClr val="tx1"/>
                        </a:solidFill>
                        <a:latin typeface="Calibri"/>
                      </a:endParaRPr>
                    </a:p>
                  </a:txBody>
                  <a:tcPr marL="9525" marR="9525" marT="9525" marB="0" anchor="b"/>
                </a:tc>
              </a:tr>
              <a:tr h="330390">
                <a:tc gridSpan="3">
                  <a:txBody>
                    <a:bodyPr/>
                    <a:lstStyle/>
                    <a:p>
                      <a:pPr algn="l" fontAlgn="b"/>
                      <a:r>
                        <a:rPr lang="tr-TR" sz="1400" b="1" i="1" u="none" strike="noStrike" dirty="0">
                          <a:solidFill>
                            <a:schemeClr val="tx1"/>
                          </a:solidFill>
                        </a:rPr>
                        <a:t>SABİT ÜRETİM MALİYETİ FAK. F(</a:t>
                      </a:r>
                      <a:r>
                        <a:rPr lang="tr-TR" sz="1400" b="1" i="1" u="none" strike="noStrike" dirty="0" err="1">
                          <a:solidFill>
                            <a:schemeClr val="tx1"/>
                          </a:solidFill>
                        </a:rPr>
                        <a:t>mf</a:t>
                      </a:r>
                      <a:r>
                        <a:rPr lang="tr-TR" sz="1400" b="1" i="1" u="none" strike="noStrike" dirty="0">
                          <a:solidFill>
                            <a:schemeClr val="tx1"/>
                          </a:solidFill>
                        </a:rPr>
                        <a:t>)</a:t>
                      </a:r>
                      <a:endParaRPr lang="tr-TR" sz="1400" b="1" i="1" u="none" strike="noStrike" dirty="0">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400" b="1" i="1" u="none" strike="noStrike">
                          <a:solidFill>
                            <a:schemeClr val="tx1"/>
                          </a:solidFill>
                        </a:rPr>
                        <a:t>0,1</a:t>
                      </a:r>
                      <a:endParaRPr lang="tr-TR" sz="1400" b="1" i="1" u="none" strike="noStrike">
                        <a:solidFill>
                          <a:schemeClr val="tx1"/>
                        </a:solidFill>
                        <a:latin typeface="Calibri"/>
                      </a:endParaRPr>
                    </a:p>
                  </a:txBody>
                  <a:tcPr marL="9525" marR="9525" marT="9525" marB="0" anchor="b"/>
                </a:tc>
              </a:tr>
              <a:tr h="330390">
                <a:tc gridSpan="2">
                  <a:txBody>
                    <a:bodyPr/>
                    <a:lstStyle/>
                    <a:p>
                      <a:pPr algn="l" fontAlgn="b"/>
                      <a:r>
                        <a:rPr lang="tr-TR" sz="1400" b="1" i="1" u="none" strike="noStrike">
                          <a:solidFill>
                            <a:schemeClr val="tx1"/>
                          </a:solidFill>
                        </a:rPr>
                        <a:t>SABİT ÜRETİM MALİYETİ C(mf)</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351.000,00 ₺</a:t>
                      </a:r>
                      <a:endParaRPr lang="tr-TR" sz="1400" b="1" i="1" u="none" strike="noStrike">
                        <a:solidFill>
                          <a:schemeClr val="tx1"/>
                        </a:solidFill>
                        <a:latin typeface="Calibri"/>
                      </a:endParaRPr>
                    </a:p>
                  </a:txBody>
                  <a:tcPr marL="9525" marR="9525" marT="9525" marB="0" anchor="b"/>
                </a:tc>
              </a:tr>
              <a:tr h="330390">
                <a:tc gridSpan="3">
                  <a:txBody>
                    <a:bodyPr/>
                    <a:lstStyle/>
                    <a:p>
                      <a:pPr algn="l" fontAlgn="b"/>
                      <a:r>
                        <a:rPr lang="tr-TR" sz="1400" b="1" i="1" u="none" strike="noStrike">
                          <a:solidFill>
                            <a:schemeClr val="tx1"/>
                          </a:solidFill>
                        </a:rPr>
                        <a:t>GENEL GİDERLER FAKTÖRÜ F(over)</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400" b="1" i="1" u="none" strike="noStrike">
                          <a:solidFill>
                            <a:schemeClr val="tx1"/>
                          </a:solidFill>
                        </a:rPr>
                        <a:t>0,05</a:t>
                      </a:r>
                      <a:endParaRPr lang="tr-TR" sz="1400" b="1" i="1" u="none" strike="noStrike">
                        <a:solidFill>
                          <a:schemeClr val="tx1"/>
                        </a:solidFill>
                        <a:latin typeface="Calibri"/>
                      </a:endParaRPr>
                    </a:p>
                  </a:txBody>
                  <a:tcPr marL="9525" marR="9525" marT="9525" marB="0" anchor="b"/>
                </a:tc>
              </a:tr>
              <a:tr h="330390">
                <a:tc gridSpan="2">
                  <a:txBody>
                    <a:bodyPr/>
                    <a:lstStyle/>
                    <a:p>
                      <a:pPr algn="l" fontAlgn="b"/>
                      <a:r>
                        <a:rPr lang="tr-TR" sz="1400" b="1" i="1" u="none" strike="noStrike">
                          <a:solidFill>
                            <a:schemeClr val="tx1"/>
                          </a:solidFill>
                        </a:rPr>
                        <a:t>GENEL GİDERLER C(over)</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1.034.646,54 ₺</a:t>
                      </a:r>
                      <a:endParaRPr lang="tr-TR" sz="1400" b="1" i="1" u="none" strike="noStrike">
                        <a:solidFill>
                          <a:schemeClr val="tx1"/>
                        </a:solidFill>
                        <a:latin typeface="Calibri"/>
                      </a:endParaRPr>
                    </a:p>
                  </a:txBody>
                  <a:tcPr marL="9525" marR="9525" marT="9525" marB="0" anchor="b"/>
                </a:tc>
              </a:tr>
              <a:tr h="330390">
                <a:tc gridSpan="2">
                  <a:txBody>
                    <a:bodyPr/>
                    <a:lstStyle/>
                    <a:p>
                      <a:pPr algn="l" fontAlgn="b"/>
                      <a:r>
                        <a:rPr lang="tr-TR" sz="1400" b="1" i="1" u="none" strike="noStrike">
                          <a:solidFill>
                            <a:schemeClr val="tx1"/>
                          </a:solidFill>
                        </a:rPr>
                        <a:t>ÜRETİM MALİYETİ C(m)</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3.508.012,14 ₺</a:t>
                      </a:r>
                      <a:endParaRPr lang="tr-TR" sz="1400" b="1" i="1" u="none" strike="noStrike">
                        <a:solidFill>
                          <a:schemeClr val="tx1"/>
                        </a:solidFill>
                        <a:latin typeface="Calibri"/>
                      </a:endParaRPr>
                    </a:p>
                  </a:txBody>
                  <a:tcPr marL="9525" marR="9525" marT="9525" marB="0" anchor="b"/>
                </a:tc>
              </a:tr>
              <a:tr h="330390">
                <a:tc>
                  <a:txBody>
                    <a:bodyPr/>
                    <a:lstStyle/>
                    <a:p>
                      <a:pPr algn="l" fontAlgn="b"/>
                      <a:r>
                        <a:rPr lang="tr-TR" sz="1400" b="1" i="1" u="none" strike="noStrike">
                          <a:solidFill>
                            <a:schemeClr val="tx1"/>
                          </a:solidFill>
                        </a:rPr>
                        <a:t>FAİZ ORANI (İ)</a:t>
                      </a:r>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0,08</a:t>
                      </a:r>
                      <a:endParaRPr lang="tr-TR" sz="1400" b="1" i="1" u="none" strike="noStrike">
                        <a:solidFill>
                          <a:schemeClr val="tx1"/>
                        </a:solidFill>
                        <a:latin typeface="Calibri"/>
                      </a:endParaRPr>
                    </a:p>
                  </a:txBody>
                  <a:tcPr marL="9525" marR="9525" marT="9525" marB="0" anchor="b"/>
                </a:tc>
              </a:tr>
              <a:tr h="330390">
                <a:tc>
                  <a:txBody>
                    <a:bodyPr/>
                    <a:lstStyle/>
                    <a:p>
                      <a:pPr algn="l" fontAlgn="b"/>
                      <a:r>
                        <a:rPr lang="tr-TR" sz="1400" b="1" i="1" u="none" strike="noStrike">
                          <a:solidFill>
                            <a:schemeClr val="tx1"/>
                          </a:solidFill>
                        </a:rPr>
                        <a:t>YATIRIM ÖMRÜ (N)</a:t>
                      </a:r>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30</a:t>
                      </a:r>
                      <a:endParaRPr lang="tr-TR" sz="1400" b="1" i="1" u="none" strike="noStrike">
                        <a:solidFill>
                          <a:schemeClr val="tx1"/>
                        </a:solidFill>
                        <a:latin typeface="Calibri"/>
                      </a:endParaRPr>
                    </a:p>
                  </a:txBody>
                  <a:tcPr marL="9525" marR="9525" marT="9525" marB="0" anchor="b"/>
                </a:tc>
              </a:tr>
              <a:tr h="330390">
                <a:tc gridSpan="2">
                  <a:txBody>
                    <a:bodyPr/>
                    <a:lstStyle/>
                    <a:p>
                      <a:pPr algn="l" fontAlgn="b"/>
                      <a:r>
                        <a:rPr lang="tr-TR" sz="1400" b="1" i="1" u="none" strike="noStrike">
                          <a:solidFill>
                            <a:schemeClr val="tx1"/>
                          </a:solidFill>
                        </a:rPr>
                        <a:t>GERİ KAZANIM FAKTÖRÜ ( e  ) </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0,09</a:t>
                      </a:r>
                      <a:endParaRPr lang="tr-TR" sz="1400" b="1" i="1" u="none" strike="noStrike">
                        <a:solidFill>
                          <a:schemeClr val="tx1"/>
                        </a:solidFill>
                        <a:latin typeface="Calibri"/>
                      </a:endParaRPr>
                    </a:p>
                  </a:txBody>
                  <a:tcPr marL="9525" marR="9525" marT="9525" marB="0" anchor="b"/>
                </a:tc>
              </a:tr>
              <a:tr h="330390">
                <a:tc gridSpan="2">
                  <a:txBody>
                    <a:bodyPr/>
                    <a:lstStyle/>
                    <a:p>
                      <a:pPr algn="l" fontAlgn="b"/>
                      <a:r>
                        <a:rPr lang="tr-TR" sz="1400" b="1" i="1" u="none" strike="noStrike">
                          <a:solidFill>
                            <a:schemeClr val="tx1"/>
                          </a:solidFill>
                        </a:rPr>
                        <a:t>SERMAYE GİDERLERİ e(CT)</a:t>
                      </a:r>
                      <a:endParaRPr lang="tr-TR" sz="14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400" b="1" i="1" u="none" strike="noStrike">
                        <a:solidFill>
                          <a:schemeClr val="tx1"/>
                        </a:solidFill>
                        <a:latin typeface="Calibri"/>
                      </a:endParaRPr>
                    </a:p>
                  </a:txBody>
                  <a:tcPr marL="9525" marR="9525" marT="9525" marB="0" anchor="b"/>
                </a:tc>
                <a:tc>
                  <a:txBody>
                    <a:bodyPr/>
                    <a:lstStyle/>
                    <a:p>
                      <a:pPr algn="r" fontAlgn="b"/>
                      <a:r>
                        <a:rPr lang="tr-TR" sz="1400" b="1" i="1" u="none" strike="noStrike">
                          <a:solidFill>
                            <a:schemeClr val="tx1"/>
                          </a:solidFill>
                        </a:rPr>
                        <a:t>771.309,27 ₺</a:t>
                      </a:r>
                      <a:endParaRPr lang="tr-TR" sz="1400" b="1" i="1" u="none" strike="noStrike">
                        <a:solidFill>
                          <a:schemeClr val="tx1"/>
                        </a:solidFill>
                        <a:latin typeface="Calibri"/>
                      </a:endParaRPr>
                    </a:p>
                  </a:txBody>
                  <a:tcPr marL="9525" marR="9525" marT="9525" marB="0" anchor="b"/>
                </a:tc>
              </a:tr>
              <a:tr h="330390">
                <a:tc gridSpan="3">
                  <a:txBody>
                    <a:bodyPr/>
                    <a:lstStyle/>
                    <a:p>
                      <a:pPr algn="l" fontAlgn="b"/>
                      <a:r>
                        <a:rPr lang="tr-TR" sz="1400" b="1" i="1" u="none" strike="noStrike" dirty="0">
                          <a:solidFill>
                            <a:schemeClr val="tx1"/>
                          </a:solidFill>
                        </a:rPr>
                        <a:t>TOPLAM YILLIK ÜRETİM MALİYETİ C(</a:t>
                      </a:r>
                      <a:r>
                        <a:rPr lang="tr-TR" sz="1400" b="1" i="1" u="none" strike="noStrike" dirty="0" err="1">
                          <a:solidFill>
                            <a:schemeClr val="tx1"/>
                          </a:solidFill>
                        </a:rPr>
                        <a:t>mt</a:t>
                      </a:r>
                      <a:r>
                        <a:rPr lang="tr-TR" sz="1400" b="1" i="1" u="none" strike="noStrike" dirty="0">
                          <a:solidFill>
                            <a:schemeClr val="tx1"/>
                          </a:solidFill>
                        </a:rPr>
                        <a:t>)</a:t>
                      </a:r>
                      <a:endParaRPr lang="tr-TR" sz="1400" b="1" i="1" u="none" strike="noStrike" dirty="0">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400" b="1" i="1" u="none" strike="noStrike" dirty="0">
                          <a:solidFill>
                            <a:schemeClr val="tx1"/>
                          </a:solidFill>
                        </a:rPr>
                        <a:t>4.279.321,41 ₺</a:t>
                      </a:r>
                      <a:endParaRPr lang="tr-TR" sz="14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6264696"/>
          </a:xfrm>
        </p:spPr>
        <p:txBody>
          <a:bodyPr>
            <a:normAutofit/>
          </a:bodyPr>
          <a:lstStyle/>
          <a:p>
            <a:pPr marL="0" indent="0">
              <a:buNone/>
            </a:pPr>
            <a:r>
              <a:rPr lang="tr-TR" sz="2400" b="1" i="1" dirty="0" smtClean="0"/>
              <a:t>	1853 yılında New York ’ta, SARATOGA adlı kasabada bulunan bir restoranda  bir müşterinin patates kızartması </a:t>
            </a:r>
            <a:r>
              <a:rPr lang="tr-TR" sz="2400" b="1" i="1" dirty="0"/>
              <a:t>i</a:t>
            </a:r>
            <a:r>
              <a:rPr lang="tr-TR" sz="2400" b="1" i="1" dirty="0" smtClean="0"/>
              <a:t>stemesiyle gelen  kızartmayı </a:t>
            </a:r>
            <a:r>
              <a:rPr lang="tr-TR" sz="2400" b="1" i="1" dirty="0"/>
              <a:t>ç</a:t>
            </a:r>
            <a:r>
              <a:rPr lang="tr-TR" sz="2400" b="1" i="1" dirty="0" smtClean="0"/>
              <a:t>ok kalın ve tuzsuz bulması </a:t>
            </a:r>
            <a:r>
              <a:rPr lang="tr-TR" sz="2400" b="1" i="1" dirty="0"/>
              <a:t>i</a:t>
            </a:r>
            <a:r>
              <a:rPr lang="tr-TR" sz="2400" b="1" i="1" dirty="0" smtClean="0"/>
              <a:t>le beğenmeyip  geri göndermiştir. Bu olay iki üç defa tekrarlanınca aşçı  bu olaya çok sinirlenip patatesleri zar kadar ince doğrar ve oldukça fazla tuz ekleyerek servis eder.</a:t>
            </a:r>
          </a:p>
          <a:p>
            <a:pPr marL="0" indent="0">
              <a:buNone/>
            </a:pPr>
            <a:r>
              <a:rPr lang="tr-TR" sz="2400" b="1" i="1" dirty="0"/>
              <a:t>	</a:t>
            </a:r>
            <a:r>
              <a:rPr lang="tr-TR" sz="2400" b="1" i="1" dirty="0" smtClean="0"/>
              <a:t>Aşçı müşterisinden hiç beklenmediği bir tepki ile karşılaşır. Müşteri patateslerin bu halinden büyük keyif alır ve mutlu şekilde restorandan ayrılır. Zamanla bu şekilde kızartılan patates herkes tarafından tercih edilmeye başlanır. Bu patateslere, İngilizce de ‘ince dilim’  anlamına gelen ‘</a:t>
            </a:r>
            <a:r>
              <a:rPr lang="tr-TR" sz="2400" b="1" i="1" dirty="0" err="1" smtClean="0"/>
              <a:t>chips</a:t>
            </a:r>
            <a:r>
              <a:rPr lang="tr-TR" sz="2400" b="1" i="1" dirty="0" smtClean="0"/>
              <a:t>’ adı verilir ve kasabanın adı  ile SARATOGA CHİPS olarak anılır.</a:t>
            </a:r>
          </a:p>
          <a:p>
            <a:pPr marL="0" indent="0">
              <a:buNone/>
            </a:pPr>
            <a:r>
              <a:rPr lang="tr-TR" sz="2400" b="1" i="1" dirty="0"/>
              <a:t>	</a:t>
            </a:r>
            <a:r>
              <a:rPr lang="tr-TR" sz="2400" b="1" i="1" dirty="0" smtClean="0"/>
              <a:t>Ve böylece cips dediğimiz ürün milyon dolarla ifade edilen bir sektöre dönüşür.</a:t>
            </a:r>
            <a:endParaRPr lang="tr-TR" b="1" i="1" dirty="0"/>
          </a:p>
        </p:txBody>
      </p:sp>
      <p:sp>
        <p:nvSpPr>
          <p:cNvPr id="5" name="Çentikli Sağ Ok 4"/>
          <p:cNvSpPr/>
          <p:nvPr/>
        </p:nvSpPr>
        <p:spPr>
          <a:xfrm>
            <a:off x="467544" y="2816997"/>
            <a:ext cx="663058" cy="1799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Çentikli Sağ Ok 4"/>
          <p:cNvSpPr/>
          <p:nvPr/>
        </p:nvSpPr>
        <p:spPr>
          <a:xfrm>
            <a:off x="539552" y="548680"/>
            <a:ext cx="663058" cy="1799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Çentikli Sağ Ok 4"/>
          <p:cNvSpPr/>
          <p:nvPr/>
        </p:nvSpPr>
        <p:spPr>
          <a:xfrm>
            <a:off x="539552" y="5085184"/>
            <a:ext cx="663058" cy="17995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775060023"/>
      </p:ext>
    </p:extLst>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971601" y="980728"/>
          <a:ext cx="6120680" cy="5256592"/>
        </p:xfrm>
        <a:graphic>
          <a:graphicData uri="http://schemas.openxmlformats.org/drawingml/2006/table">
            <a:tbl>
              <a:tblPr>
                <a:tableStyleId>{8FD4443E-F989-4FC4-A0C8-D5A2AF1F390B}</a:tableStyleId>
              </a:tblPr>
              <a:tblGrid>
                <a:gridCol w="2047335"/>
                <a:gridCol w="1023667"/>
                <a:gridCol w="1322238"/>
                <a:gridCol w="1727440"/>
              </a:tblGrid>
              <a:tr h="328537">
                <a:tc>
                  <a:txBody>
                    <a:bodyPr/>
                    <a:lstStyle/>
                    <a:p>
                      <a:pPr algn="l" fontAlgn="b"/>
                      <a:r>
                        <a:rPr lang="tr-TR" sz="1600" b="1" i="1" u="none" strike="noStrike" dirty="0">
                          <a:solidFill>
                            <a:schemeClr val="tx1"/>
                          </a:solidFill>
                        </a:rPr>
                        <a:t>KAR EDEBİLİRLİK</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SATIŞ GELİRLERİ  C(S)</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20.692.930,80 ₺</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ÜRETİM MALİYETİ C(m)</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3.508.012,14 ₺</a:t>
                      </a:r>
                      <a:endParaRPr lang="tr-TR" sz="1600" b="1" i="1" u="none" strike="noStrike">
                        <a:solidFill>
                          <a:schemeClr val="tx1"/>
                        </a:solidFill>
                        <a:latin typeface="Calibri"/>
                      </a:endParaRPr>
                    </a:p>
                  </a:txBody>
                  <a:tcPr marL="9525" marR="9525" marT="9525" marB="0" anchor="b"/>
                </a:tc>
              </a:tr>
              <a:tr h="328537">
                <a:tc>
                  <a:txBody>
                    <a:bodyPr/>
                    <a:lstStyle/>
                    <a:p>
                      <a:pPr algn="l" fontAlgn="b"/>
                      <a:r>
                        <a:rPr lang="tr-TR" sz="1600" b="1" i="1" u="none" strike="noStrike" dirty="0">
                          <a:solidFill>
                            <a:schemeClr val="tx1"/>
                          </a:solidFill>
                        </a:rPr>
                        <a:t>BRÜT KAR P(g)</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17.184.918,66 ₺</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dirty="0">
                          <a:solidFill>
                            <a:schemeClr val="tx1"/>
                          </a:solidFill>
                        </a:rPr>
                        <a:t>YILLIK AMORTİSMAN (</a:t>
                      </a:r>
                      <a:r>
                        <a:rPr lang="tr-TR" sz="1600" b="1" i="1" u="none" strike="noStrike" dirty="0" err="1">
                          <a:solidFill>
                            <a:schemeClr val="tx1"/>
                          </a:solidFill>
                        </a:rPr>
                        <a:t>dn</a:t>
                      </a:r>
                      <a:r>
                        <a:rPr lang="tr-TR" sz="1600" b="1" i="1" u="none" strike="noStrike" dirty="0">
                          <a:solidFill>
                            <a:schemeClr val="tx1"/>
                          </a:solidFill>
                        </a:rPr>
                        <a:t>)</a:t>
                      </a:r>
                      <a:endParaRPr lang="tr-TR" sz="16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0,2</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dirty="0">
                          <a:solidFill>
                            <a:schemeClr val="tx1"/>
                          </a:solidFill>
                        </a:rPr>
                        <a:t>KREDİ FAİZ ORANI (İL)</a:t>
                      </a:r>
                      <a:endParaRPr lang="tr-TR" sz="1600" b="1" i="1" u="none" strike="noStrike" dirty="0">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0,15</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KREDİ ÖDEME SÜRESİ (NL)</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3</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YILLIK KREDİ ÖDEME ORANI (b)</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0,44</a:t>
                      </a:r>
                      <a:endParaRPr lang="tr-TR" sz="1600" b="1" i="1" u="none" strike="noStrike">
                        <a:solidFill>
                          <a:schemeClr val="tx1"/>
                        </a:solidFill>
                        <a:latin typeface="Calibri"/>
                      </a:endParaRPr>
                    </a:p>
                  </a:txBody>
                  <a:tcPr marL="9525" marR="9525" marT="9525" marB="0" anchor="b"/>
                </a:tc>
              </a:tr>
              <a:tr h="328537">
                <a:tc gridSpan="3">
                  <a:txBody>
                    <a:bodyPr/>
                    <a:lstStyle/>
                    <a:p>
                      <a:pPr algn="l" fontAlgn="b"/>
                      <a:r>
                        <a:rPr lang="tr-TR" sz="1600" b="1" i="1" u="none" strike="noStrike">
                          <a:solidFill>
                            <a:schemeClr val="tx1"/>
                          </a:solidFill>
                        </a:rPr>
                        <a:t>YILLIK FAİZ ÖDEME ORANI (b'n)</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r" fontAlgn="b"/>
                      <a:r>
                        <a:rPr lang="tr-TR" sz="1600" b="1" i="1" u="none" strike="noStrike">
                          <a:solidFill>
                            <a:schemeClr val="tx1"/>
                          </a:solidFill>
                        </a:rPr>
                        <a:t>0,394</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GELİR VERGİSİ ORANI (t)</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0,2</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KULLANILAN KREDİ (CL)</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4.341.616,35 ₺</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ÖZ SERMAYE YATIRIMI (CO)</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4.341.616,35 ₺</a:t>
                      </a:r>
                      <a:endParaRPr lang="tr-TR" sz="1600" b="1" i="1" u="none" strike="noStrike">
                        <a:solidFill>
                          <a:schemeClr val="tx1"/>
                        </a:solidFill>
                        <a:latin typeface="Calibri"/>
                      </a:endParaRPr>
                    </a:p>
                  </a:txBody>
                  <a:tcPr marL="9525" marR="9525" marT="9525" marB="0" anchor="b"/>
                </a:tc>
              </a:tr>
              <a:tr h="328537">
                <a:tc gridSpan="2">
                  <a:txBody>
                    <a:bodyPr/>
                    <a:lstStyle/>
                    <a:p>
                      <a:pPr algn="l" fontAlgn="b"/>
                      <a:r>
                        <a:rPr lang="tr-TR" sz="1600" b="1" i="1" u="none" strike="noStrike">
                          <a:solidFill>
                            <a:schemeClr val="tx1"/>
                          </a:solidFill>
                        </a:rPr>
                        <a:t>VERGİYE TABİ GELİRLER (PT)</a:t>
                      </a:r>
                      <a:endParaRPr lang="tr-TR" sz="1600" b="1" i="1" u="none" strike="noStrike">
                        <a:solidFill>
                          <a:schemeClr val="tx1"/>
                        </a:solidFill>
                        <a:latin typeface="Calibri"/>
                      </a:endParaRPr>
                    </a:p>
                  </a:txBody>
                  <a:tcPr marL="9525" marR="9525" marT="9525" marB="0" anchor="b"/>
                </a:tc>
                <a:tc hMerge="1">
                  <a:txBody>
                    <a:bodyPr/>
                    <a:lstStyle/>
                    <a:p>
                      <a:endParaRPr lang="tr-TR"/>
                    </a:p>
                  </a:txBody>
                  <a:tcPr/>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14.770.359,50 ₺</a:t>
                      </a:r>
                      <a:endParaRPr lang="tr-TR" sz="1600" b="1" i="1" u="none" strike="noStrike">
                        <a:solidFill>
                          <a:schemeClr val="tx1"/>
                        </a:solidFill>
                        <a:latin typeface="Calibri"/>
                      </a:endParaRPr>
                    </a:p>
                  </a:txBody>
                  <a:tcPr marL="9525" marR="9525" marT="9525" marB="0" anchor="b"/>
                </a:tc>
              </a:tr>
              <a:tr h="328537">
                <a:tc>
                  <a:txBody>
                    <a:bodyPr/>
                    <a:lstStyle/>
                    <a:p>
                      <a:pPr algn="l" fontAlgn="b"/>
                      <a:r>
                        <a:rPr lang="tr-TR" sz="1600" b="1" i="1" u="none" strike="noStrike">
                          <a:solidFill>
                            <a:schemeClr val="tx1"/>
                          </a:solidFill>
                        </a:rPr>
                        <a:t>VERGİ (TX)</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2.954.071,90 ₺</a:t>
                      </a:r>
                      <a:endParaRPr lang="tr-TR" sz="1600" b="1" i="1" u="none" strike="noStrike">
                        <a:solidFill>
                          <a:schemeClr val="tx1"/>
                        </a:solidFill>
                        <a:latin typeface="Calibri"/>
                      </a:endParaRPr>
                    </a:p>
                  </a:txBody>
                  <a:tcPr marL="9525" marR="9525" marT="9525" marB="0" anchor="b"/>
                </a:tc>
              </a:tr>
              <a:tr h="328537">
                <a:tc>
                  <a:txBody>
                    <a:bodyPr/>
                    <a:lstStyle/>
                    <a:p>
                      <a:pPr algn="l" fontAlgn="b"/>
                      <a:r>
                        <a:rPr lang="tr-TR" sz="1600" b="1" i="1" u="none" strike="noStrike">
                          <a:solidFill>
                            <a:schemeClr val="tx1"/>
                          </a:solidFill>
                        </a:rPr>
                        <a:t>KREDİ ÖDEME (LX)</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1.901.527,94 ₺</a:t>
                      </a:r>
                      <a:endParaRPr lang="tr-TR" sz="1600" b="1" i="1" u="none" strike="noStrike">
                        <a:solidFill>
                          <a:schemeClr val="tx1"/>
                        </a:solidFill>
                        <a:latin typeface="Calibri"/>
                      </a:endParaRPr>
                    </a:p>
                  </a:txBody>
                  <a:tcPr marL="9525" marR="9525" marT="9525" marB="0" anchor="b"/>
                </a:tc>
              </a:tr>
              <a:tr h="328537">
                <a:tc>
                  <a:txBody>
                    <a:bodyPr/>
                    <a:lstStyle/>
                    <a:p>
                      <a:pPr algn="l" fontAlgn="b"/>
                      <a:r>
                        <a:rPr lang="tr-TR" sz="1600" b="1" i="1" u="none" strike="noStrike">
                          <a:solidFill>
                            <a:schemeClr val="tx1"/>
                          </a:solidFill>
                        </a:rPr>
                        <a:t>NET KAR (P)</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dirty="0">
                          <a:solidFill>
                            <a:schemeClr val="tx1"/>
                          </a:solidFill>
                        </a:rPr>
                        <a:t>12.329.318,82 ₺</a:t>
                      </a:r>
                      <a:endParaRPr lang="tr-TR" sz="16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63688" y="1340768"/>
          <a:ext cx="5400599" cy="4320484"/>
        </p:xfrm>
        <a:graphic>
          <a:graphicData uri="http://schemas.openxmlformats.org/drawingml/2006/table">
            <a:tbl>
              <a:tblPr>
                <a:tableStyleId>{8FD4443E-F989-4FC4-A0C8-D5A2AF1F390B}</a:tableStyleId>
              </a:tblPr>
              <a:tblGrid>
                <a:gridCol w="1464569"/>
                <a:gridCol w="2471461"/>
                <a:gridCol w="1464569"/>
              </a:tblGrid>
              <a:tr h="736084">
                <a:tc>
                  <a:txBody>
                    <a:bodyPr/>
                    <a:lstStyle/>
                    <a:p>
                      <a:pPr algn="l" fontAlgn="b"/>
                      <a:r>
                        <a:rPr lang="tr-TR" sz="1600" b="1" i="1" u="none" strike="noStrike" dirty="0">
                          <a:solidFill>
                            <a:schemeClr val="tx1"/>
                          </a:solidFill>
                        </a:rPr>
                        <a:t>İ</a:t>
                      </a:r>
                      <a:endParaRPr lang="tr-TR" sz="1600" b="1" i="1" u="none" strike="noStrike" dirty="0">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0,08</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448050">
                <a:tc>
                  <a:txBody>
                    <a:bodyPr/>
                    <a:lstStyle/>
                    <a:p>
                      <a:pPr algn="l" fontAlgn="b"/>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448050">
                <a:tc>
                  <a:txBody>
                    <a:bodyPr/>
                    <a:lstStyle/>
                    <a:p>
                      <a:pPr algn="l" fontAlgn="b"/>
                      <a:r>
                        <a:rPr lang="tr-TR" sz="1600" b="1" i="1" u="none" strike="noStrike" dirty="0">
                          <a:solidFill>
                            <a:schemeClr val="tx1"/>
                          </a:solidFill>
                        </a:rPr>
                        <a:t>CCF</a:t>
                      </a:r>
                      <a:endParaRPr lang="tr-TR" sz="1600" b="1" i="1" u="none" strike="noStrike" dirty="0">
                        <a:solidFill>
                          <a:schemeClr val="tx1"/>
                        </a:solidFill>
                        <a:latin typeface="Calibri"/>
                      </a:endParaRPr>
                    </a:p>
                  </a:txBody>
                  <a:tcPr marL="9525" marR="9525" marT="9525" marB="0" anchor="b"/>
                </a:tc>
                <a:tc>
                  <a:txBody>
                    <a:bodyPr/>
                    <a:lstStyle/>
                    <a:p>
                      <a:pPr algn="r" fontAlgn="b"/>
                      <a:r>
                        <a:rPr lang="tr-TR" sz="1600" b="1" i="1" u="none" strike="noStrike" dirty="0">
                          <a:solidFill>
                            <a:schemeClr val="tx1"/>
                          </a:solidFill>
                        </a:rPr>
                        <a:t>328.549.991,79 ₺</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448050">
                <a:tc>
                  <a:txBody>
                    <a:bodyPr/>
                    <a:lstStyle/>
                    <a:p>
                      <a:pPr algn="l" fontAlgn="b"/>
                      <a:r>
                        <a:rPr lang="tr-TR" sz="1600" b="1" i="1" u="none" strike="noStrike">
                          <a:solidFill>
                            <a:schemeClr val="tx1"/>
                          </a:solidFill>
                        </a:rPr>
                        <a:t>NPV</a:t>
                      </a:r>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dirty="0">
                          <a:solidFill>
                            <a:schemeClr val="tx1"/>
                          </a:solidFill>
                        </a:rPr>
                        <a:t>134.459.183,69 ₺</a:t>
                      </a:r>
                      <a:endParaRPr lang="tr-TR" sz="1600" b="1" i="1" u="none" strike="noStrike" dirty="0">
                        <a:solidFill>
                          <a:schemeClr val="tx1"/>
                        </a:solidFill>
                        <a:latin typeface="Calibri"/>
                      </a:endParaRPr>
                    </a:p>
                  </a:txBody>
                  <a:tcPr marL="9525" marR="9525" marT="9525" marB="0" anchor="b"/>
                </a:tc>
                <a:tc>
                  <a:txBody>
                    <a:bodyPr/>
                    <a:lstStyle/>
                    <a:p>
                      <a:pPr algn="l" fontAlgn="b"/>
                      <a:endParaRPr lang="tr-TR" sz="1600" b="1" i="1" u="none" strike="noStrike">
                        <a:solidFill>
                          <a:schemeClr val="tx1"/>
                        </a:solidFill>
                        <a:latin typeface="Calibri"/>
                      </a:endParaRPr>
                    </a:p>
                  </a:txBody>
                  <a:tcPr marL="9525" marR="9525" marT="9525" marB="0" anchor="b"/>
                </a:tc>
              </a:tr>
              <a:tr h="448050">
                <a:tc>
                  <a:txBody>
                    <a:bodyPr/>
                    <a:lstStyle/>
                    <a:p>
                      <a:pPr algn="l" fontAlgn="b"/>
                      <a:r>
                        <a:rPr lang="tr-TR" sz="1600" b="1" i="1" u="none" strike="noStrike">
                          <a:solidFill>
                            <a:schemeClr val="tx1"/>
                          </a:solidFill>
                        </a:rPr>
                        <a:t>SPB</a:t>
                      </a:r>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0,70</a:t>
                      </a:r>
                      <a:endParaRPr lang="tr-TR" sz="1600" b="1" i="1" u="none" strike="noStrike">
                        <a:solidFill>
                          <a:schemeClr val="tx1"/>
                        </a:solidFill>
                        <a:latin typeface="Calibri"/>
                      </a:endParaRPr>
                    </a:p>
                  </a:txBody>
                  <a:tcPr marL="9525" marR="9525" marT="9525" marB="0" anchor="b"/>
                </a:tc>
                <a:tc>
                  <a:txBody>
                    <a:bodyPr/>
                    <a:lstStyle/>
                    <a:p>
                      <a:pPr algn="l" fontAlgn="b"/>
                      <a:r>
                        <a:rPr lang="tr-TR" sz="1600" b="1" i="1" u="none" strike="noStrike">
                          <a:solidFill>
                            <a:schemeClr val="tx1"/>
                          </a:solidFill>
                        </a:rPr>
                        <a:t>YIL</a:t>
                      </a:r>
                      <a:endParaRPr lang="tr-TR" sz="1600" b="1" i="1" u="none" strike="noStrike">
                        <a:solidFill>
                          <a:schemeClr val="tx1"/>
                        </a:solidFill>
                        <a:latin typeface="Calibri"/>
                      </a:endParaRPr>
                    </a:p>
                  </a:txBody>
                  <a:tcPr marL="9525" marR="9525" marT="9525" marB="0" anchor="b"/>
                </a:tc>
              </a:tr>
              <a:tr h="448050">
                <a:tc>
                  <a:txBody>
                    <a:bodyPr/>
                    <a:lstStyle/>
                    <a:p>
                      <a:pPr algn="l" fontAlgn="b"/>
                      <a:r>
                        <a:rPr lang="tr-TR" sz="1600" b="1" i="1" u="none" strike="noStrike" dirty="0">
                          <a:solidFill>
                            <a:schemeClr val="tx1"/>
                          </a:solidFill>
                        </a:rPr>
                        <a:t>DPB</a:t>
                      </a:r>
                      <a:endParaRPr lang="tr-TR" sz="1600" b="1" i="1" u="none" strike="noStrike" dirty="0">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0,75</a:t>
                      </a:r>
                      <a:endParaRPr lang="tr-TR" sz="1600" b="1" i="1" u="none" strike="noStrike">
                        <a:solidFill>
                          <a:schemeClr val="tx1"/>
                        </a:solidFill>
                        <a:latin typeface="Calibri"/>
                      </a:endParaRPr>
                    </a:p>
                  </a:txBody>
                  <a:tcPr marL="9525" marR="9525" marT="9525" marB="0" anchor="b"/>
                </a:tc>
                <a:tc>
                  <a:txBody>
                    <a:bodyPr/>
                    <a:lstStyle/>
                    <a:p>
                      <a:pPr algn="l" fontAlgn="b"/>
                      <a:r>
                        <a:rPr lang="tr-TR" sz="1600" b="1" i="1" u="none" strike="noStrike" dirty="0">
                          <a:solidFill>
                            <a:schemeClr val="tx1"/>
                          </a:solidFill>
                        </a:rPr>
                        <a:t>YIL</a:t>
                      </a:r>
                      <a:endParaRPr lang="tr-TR" sz="1600" b="1" i="1" u="none" strike="noStrike" dirty="0">
                        <a:solidFill>
                          <a:schemeClr val="tx1"/>
                        </a:solidFill>
                        <a:latin typeface="Calibri"/>
                      </a:endParaRPr>
                    </a:p>
                  </a:txBody>
                  <a:tcPr marL="9525" marR="9525" marT="9525" marB="0" anchor="b"/>
                </a:tc>
              </a:tr>
              <a:tr h="448050">
                <a:tc>
                  <a:txBody>
                    <a:bodyPr/>
                    <a:lstStyle/>
                    <a:p>
                      <a:pPr algn="l" fontAlgn="b"/>
                      <a:r>
                        <a:rPr lang="tr-TR" sz="1600" b="1" i="1" u="none" strike="noStrike">
                          <a:solidFill>
                            <a:schemeClr val="tx1"/>
                          </a:solidFill>
                        </a:rPr>
                        <a:t>ROI</a:t>
                      </a:r>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141,99%</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dirty="0">
                        <a:solidFill>
                          <a:schemeClr val="tx1"/>
                        </a:solidFill>
                        <a:latin typeface="Calibri"/>
                      </a:endParaRPr>
                    </a:p>
                  </a:txBody>
                  <a:tcPr marL="9525" marR="9525" marT="9525" marB="0" anchor="b"/>
                </a:tc>
              </a:tr>
              <a:tr h="448050">
                <a:tc>
                  <a:txBody>
                    <a:bodyPr/>
                    <a:lstStyle/>
                    <a:p>
                      <a:pPr algn="l" fontAlgn="b"/>
                      <a:r>
                        <a:rPr lang="tr-TR" sz="1600" b="1" i="1" u="none" strike="noStrike">
                          <a:solidFill>
                            <a:schemeClr val="tx1"/>
                          </a:solidFill>
                        </a:rPr>
                        <a:t>IRR</a:t>
                      </a:r>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284%</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dirty="0">
                        <a:solidFill>
                          <a:schemeClr val="tx1"/>
                        </a:solidFill>
                        <a:latin typeface="Calibri"/>
                      </a:endParaRPr>
                    </a:p>
                  </a:txBody>
                  <a:tcPr marL="9525" marR="9525" marT="9525" marB="0" anchor="b"/>
                </a:tc>
              </a:tr>
              <a:tr h="448050">
                <a:tc>
                  <a:txBody>
                    <a:bodyPr/>
                    <a:lstStyle/>
                    <a:p>
                      <a:pPr algn="l" fontAlgn="b"/>
                      <a:r>
                        <a:rPr lang="tr-TR" sz="1600" b="1" i="1" u="none" strike="noStrike">
                          <a:solidFill>
                            <a:schemeClr val="tx1"/>
                          </a:solidFill>
                        </a:rPr>
                        <a:t>CRR</a:t>
                      </a:r>
                      <a:endParaRPr lang="tr-TR" sz="1600" b="1" i="1" u="none" strike="noStrike">
                        <a:solidFill>
                          <a:schemeClr val="tx1"/>
                        </a:solidFill>
                        <a:latin typeface="Calibri"/>
                      </a:endParaRPr>
                    </a:p>
                  </a:txBody>
                  <a:tcPr marL="9525" marR="9525" marT="9525" marB="0" anchor="b"/>
                </a:tc>
                <a:tc>
                  <a:txBody>
                    <a:bodyPr/>
                    <a:lstStyle/>
                    <a:p>
                      <a:pPr algn="r" fontAlgn="b"/>
                      <a:r>
                        <a:rPr lang="tr-TR" sz="1600" b="1" i="1" u="none" strike="noStrike">
                          <a:solidFill>
                            <a:schemeClr val="tx1"/>
                          </a:solidFill>
                        </a:rPr>
                        <a:t>30,97</a:t>
                      </a:r>
                      <a:endParaRPr lang="tr-TR" sz="1600" b="1" i="1" u="none" strike="noStrike">
                        <a:solidFill>
                          <a:schemeClr val="tx1"/>
                        </a:solidFill>
                        <a:latin typeface="Calibri"/>
                      </a:endParaRPr>
                    </a:p>
                  </a:txBody>
                  <a:tcPr marL="9525" marR="9525" marT="9525" marB="0" anchor="b"/>
                </a:tc>
                <a:tc>
                  <a:txBody>
                    <a:bodyPr/>
                    <a:lstStyle/>
                    <a:p>
                      <a:pPr algn="l" fontAlgn="b"/>
                      <a:endParaRPr lang="tr-TR" sz="1600" b="1" i="1" u="none" strike="noStrike" dirty="0">
                        <a:solidFill>
                          <a:schemeClr val="tx1"/>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332656"/>
            <a:ext cx="7772400" cy="1470025"/>
          </a:xfrm>
        </p:spPr>
        <p:txBody>
          <a:bodyPr/>
          <a:lstStyle/>
          <a:p>
            <a:r>
              <a:rPr lang="tr-TR" dirty="0" smtClean="0"/>
              <a:t>Fabrikamızı Neden Aksaray’a Kurduk</a:t>
            </a:r>
            <a:endParaRPr lang="tr-TR" dirty="0"/>
          </a:p>
        </p:txBody>
      </p:sp>
      <p:sp>
        <p:nvSpPr>
          <p:cNvPr id="4" name="3 Metin kutusu"/>
          <p:cNvSpPr txBox="1"/>
          <p:nvPr/>
        </p:nvSpPr>
        <p:spPr>
          <a:xfrm>
            <a:off x="432048" y="2276872"/>
            <a:ext cx="8028384" cy="3416320"/>
          </a:xfrm>
          <a:prstGeom prst="rect">
            <a:avLst/>
          </a:prstGeom>
          <a:noFill/>
        </p:spPr>
        <p:txBody>
          <a:bodyPr wrap="square" rtlCol="0">
            <a:spAutoFit/>
          </a:bodyPr>
          <a:lstStyle/>
          <a:p>
            <a:r>
              <a:rPr lang="tr-TR" sz="2400" b="1" i="1" dirty="0" smtClean="0"/>
              <a:t> 6. bölge hariç olmak üzere, gıda ürünleri ve içecek imalatı yatırımlarından "makarna, makarna ile entegre irmik yatırımları, şehriye, kuskus, yufka, kadayıf, pirinç, ev hayvanları için hazır yem, balık unu, balık yağı, balık yemi, ekmek, rakı, bira, kuruyemiş, turşu, </a:t>
            </a:r>
            <a:r>
              <a:rPr lang="tr-TR" sz="2400" b="1" i="1" dirty="0" err="1" smtClean="0"/>
              <a:t>linter</a:t>
            </a:r>
            <a:r>
              <a:rPr lang="tr-TR" sz="2400" b="1" i="1" dirty="0" smtClean="0"/>
              <a:t> pamuğu, çay, fındık kırma/kavurma, hazır çorba ve et suları ve müstahzarları üretimleri ile tahıl ve </a:t>
            </a:r>
            <a:r>
              <a:rPr lang="tr-TR" sz="2400" b="1" i="1" dirty="0" err="1" smtClean="0"/>
              <a:t>baklagil</a:t>
            </a:r>
            <a:r>
              <a:rPr lang="tr-TR" sz="2400" b="1" i="1" dirty="0" smtClean="0"/>
              <a:t> tasnif ve ambalajlanması" yatırımları bölgesel desteklerden yararlanamaz. </a:t>
            </a:r>
          </a:p>
          <a:p>
            <a:endParaRPr lang="tr-TR" sz="2400" dirty="0"/>
          </a:p>
        </p:txBody>
      </p:sp>
    </p:spTree>
    <p:extLst>
      <p:ext uri="{BB962C8B-B14F-4D97-AF65-F5344CB8AC3E}">
        <p14:creationId xmlns:p14="http://schemas.microsoft.com/office/powerpoint/2010/main" xmlns="" val="1132281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56792"/>
            <a:ext cx="9144000" cy="2592288"/>
          </a:xfrm>
        </p:spPr>
      </p:pic>
    </p:spTree>
    <p:extLst>
      <p:ext uri="{BB962C8B-B14F-4D97-AF65-F5344CB8AC3E}">
        <p14:creationId xmlns:p14="http://schemas.microsoft.com/office/powerpoint/2010/main" xmlns="" val="740105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49" y="0"/>
            <a:ext cx="9117779" cy="6858000"/>
          </a:xfrm>
        </p:spPr>
      </p:pic>
      <p:sp>
        <p:nvSpPr>
          <p:cNvPr id="3" name="TextBox 2"/>
          <p:cNvSpPr txBox="1"/>
          <p:nvPr/>
        </p:nvSpPr>
        <p:spPr>
          <a:xfrm>
            <a:off x="6948264" y="1412776"/>
            <a:ext cx="1368152" cy="646331"/>
          </a:xfrm>
          <a:prstGeom prst="rect">
            <a:avLst/>
          </a:prstGeom>
          <a:noFill/>
        </p:spPr>
        <p:txBody>
          <a:bodyPr wrap="square" rtlCol="0">
            <a:spAutoFit/>
          </a:bodyPr>
          <a:lstStyle/>
          <a:p>
            <a:r>
              <a:rPr lang="tr-TR" dirty="0" smtClean="0"/>
              <a:t>%40 gümrük vergisi</a:t>
            </a:r>
            <a:endParaRPr lang="tr-TR" dirty="0"/>
          </a:p>
        </p:txBody>
      </p:sp>
      <p:sp>
        <p:nvSpPr>
          <p:cNvPr id="5" name="TextBox 4"/>
          <p:cNvSpPr txBox="1"/>
          <p:nvPr/>
        </p:nvSpPr>
        <p:spPr>
          <a:xfrm>
            <a:off x="7632340" y="2924944"/>
            <a:ext cx="1116124" cy="646331"/>
          </a:xfrm>
          <a:prstGeom prst="rect">
            <a:avLst/>
          </a:prstGeom>
          <a:noFill/>
        </p:spPr>
        <p:txBody>
          <a:bodyPr wrap="square" rtlCol="0">
            <a:spAutoFit/>
          </a:bodyPr>
          <a:lstStyle/>
          <a:p>
            <a:r>
              <a:rPr lang="tr-TR" dirty="0" smtClean="0"/>
              <a:t>%70 vergi indirimi</a:t>
            </a:r>
            <a:endParaRPr lang="tr-TR" dirty="0"/>
          </a:p>
        </p:txBody>
      </p:sp>
      <p:sp>
        <p:nvSpPr>
          <p:cNvPr id="6" name="TextBox 5"/>
          <p:cNvSpPr txBox="1"/>
          <p:nvPr/>
        </p:nvSpPr>
        <p:spPr>
          <a:xfrm>
            <a:off x="7236296" y="4509120"/>
            <a:ext cx="1512168" cy="369332"/>
          </a:xfrm>
          <a:prstGeom prst="rect">
            <a:avLst/>
          </a:prstGeom>
          <a:noFill/>
        </p:spPr>
        <p:txBody>
          <a:bodyPr wrap="square" rtlCol="0">
            <a:spAutoFit/>
          </a:bodyPr>
          <a:lstStyle/>
          <a:p>
            <a:r>
              <a:rPr lang="tr-TR" dirty="0"/>
              <a:t>6</a:t>
            </a:r>
            <a:r>
              <a:rPr lang="tr-TR" dirty="0" smtClean="0"/>
              <a:t>yıl %90</a:t>
            </a:r>
            <a:endParaRPr lang="tr-TR" dirty="0"/>
          </a:p>
        </p:txBody>
      </p:sp>
      <p:sp>
        <p:nvSpPr>
          <p:cNvPr id="7" name="TextBox 6"/>
          <p:cNvSpPr txBox="1"/>
          <p:nvPr/>
        </p:nvSpPr>
        <p:spPr>
          <a:xfrm>
            <a:off x="6084168" y="5949280"/>
            <a:ext cx="1728192" cy="646331"/>
          </a:xfrm>
          <a:prstGeom prst="rect">
            <a:avLst/>
          </a:prstGeom>
          <a:noFill/>
        </p:spPr>
        <p:txBody>
          <a:bodyPr wrap="square" rtlCol="0">
            <a:spAutoFit/>
          </a:bodyPr>
          <a:lstStyle/>
          <a:p>
            <a:r>
              <a:rPr lang="tr-TR" dirty="0" smtClean="0"/>
              <a:t>900 bin tl ye kadar</a:t>
            </a:r>
            <a:endParaRPr lang="tr-TR" dirty="0"/>
          </a:p>
        </p:txBody>
      </p:sp>
      <p:sp>
        <p:nvSpPr>
          <p:cNvPr id="8" name="TextBox 7"/>
          <p:cNvSpPr txBox="1"/>
          <p:nvPr/>
        </p:nvSpPr>
        <p:spPr>
          <a:xfrm>
            <a:off x="1979712" y="5890046"/>
            <a:ext cx="1224136" cy="923330"/>
          </a:xfrm>
          <a:prstGeom prst="rect">
            <a:avLst/>
          </a:prstGeom>
          <a:noFill/>
        </p:spPr>
        <p:txBody>
          <a:bodyPr wrap="square" rtlCol="0">
            <a:spAutoFit/>
          </a:bodyPr>
          <a:lstStyle/>
          <a:p>
            <a:r>
              <a:rPr lang="tr-TR" dirty="0" smtClean="0"/>
              <a:t>Organıze sanayi bölgesi</a:t>
            </a:r>
            <a:endParaRPr lang="tr-TR" dirty="0"/>
          </a:p>
        </p:txBody>
      </p:sp>
    </p:spTree>
    <p:extLst>
      <p:ext uri="{BB962C8B-B14F-4D97-AF65-F5344CB8AC3E}">
        <p14:creationId xmlns:p14="http://schemas.microsoft.com/office/powerpoint/2010/main" xmlns="" val="15931280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88640"/>
            <a:ext cx="8756408" cy="6453336"/>
          </a:xfrm>
        </p:spPr>
      </p:pic>
      <p:cxnSp>
        <p:nvCxnSpPr>
          <p:cNvPr id="9" name="Düz Ok Bağlayıcısı 8"/>
          <p:cNvCxnSpPr/>
          <p:nvPr/>
        </p:nvCxnSpPr>
        <p:spPr>
          <a:xfrm>
            <a:off x="4067944" y="62068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Sağ Ok 11"/>
          <p:cNvSpPr/>
          <p:nvPr/>
        </p:nvSpPr>
        <p:spPr>
          <a:xfrm>
            <a:off x="4067944" y="476672"/>
            <a:ext cx="914400"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3" name="Aşağı Ok 12"/>
          <p:cNvSpPr/>
          <p:nvPr/>
        </p:nvSpPr>
        <p:spPr>
          <a:xfrm>
            <a:off x="5652120" y="1077888"/>
            <a:ext cx="144016" cy="1908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şağı Ok 13"/>
          <p:cNvSpPr/>
          <p:nvPr/>
        </p:nvSpPr>
        <p:spPr>
          <a:xfrm>
            <a:off x="5652120" y="2132856"/>
            <a:ext cx="21602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şağı Ok 14"/>
          <p:cNvSpPr/>
          <p:nvPr/>
        </p:nvSpPr>
        <p:spPr>
          <a:xfrm>
            <a:off x="5724128" y="3068960"/>
            <a:ext cx="144016"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5652120" y="4365104"/>
            <a:ext cx="216024"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a:off x="5652120" y="5589240"/>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Sol Ok 23"/>
          <p:cNvSpPr/>
          <p:nvPr/>
        </p:nvSpPr>
        <p:spPr>
          <a:xfrm>
            <a:off x="4355976" y="6165304"/>
            <a:ext cx="626368"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Sol Ok 24"/>
          <p:cNvSpPr/>
          <p:nvPr/>
        </p:nvSpPr>
        <p:spPr>
          <a:xfrm>
            <a:off x="2568352" y="6256522"/>
            <a:ext cx="313184"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Sol Ok 25"/>
          <p:cNvSpPr/>
          <p:nvPr/>
        </p:nvSpPr>
        <p:spPr>
          <a:xfrm>
            <a:off x="1331640" y="6206606"/>
            <a:ext cx="313184"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8480510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669360"/>
          </a:xfrm>
        </p:spPr>
      </p:pic>
      <p:sp>
        <p:nvSpPr>
          <p:cNvPr id="5" name="Aşağı Ok 4"/>
          <p:cNvSpPr/>
          <p:nvPr/>
        </p:nvSpPr>
        <p:spPr>
          <a:xfrm>
            <a:off x="2123728" y="692696"/>
            <a:ext cx="21602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3923928" y="1556792"/>
            <a:ext cx="576064"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7524328" y="1988840"/>
            <a:ext cx="216024"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2579098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03648" y="764704"/>
            <a:ext cx="5184576"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4800" dirty="0" smtClean="0">
                <a:solidFill>
                  <a:srgbClr val="002060"/>
                </a:solidFill>
              </a:rPr>
              <a:t>   </a:t>
            </a:r>
            <a:r>
              <a:rPr lang="tr-TR" sz="4800" dirty="0" smtClean="0">
                <a:solidFill>
                  <a:srgbClr val="002060"/>
                </a:solidFill>
                <a:latin typeface="Algerian" pitchFamily="82" charset="0"/>
              </a:rPr>
              <a:t>Hazırlayanlar</a:t>
            </a:r>
            <a:endParaRPr lang="tr-TR" sz="4800" dirty="0">
              <a:solidFill>
                <a:srgbClr val="002060"/>
              </a:solidFill>
              <a:latin typeface="Algerian" pitchFamily="82" charset="0"/>
            </a:endParaRPr>
          </a:p>
        </p:txBody>
      </p:sp>
      <p:sp>
        <p:nvSpPr>
          <p:cNvPr id="5" name="4 5-Nokta Yıldız"/>
          <p:cNvSpPr/>
          <p:nvPr/>
        </p:nvSpPr>
        <p:spPr>
          <a:xfrm>
            <a:off x="899592" y="2852936"/>
            <a:ext cx="50405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1475656" y="2852936"/>
            <a:ext cx="6408712" cy="461665"/>
          </a:xfrm>
          <a:prstGeom prst="rect">
            <a:avLst/>
          </a:prstGeom>
          <a:solidFill>
            <a:schemeClr val="bg1"/>
          </a:solidFill>
        </p:spPr>
        <p:txBody>
          <a:bodyPr wrap="square" rtlCol="0">
            <a:spAutoFit/>
          </a:bodyPr>
          <a:lstStyle/>
          <a:p>
            <a:r>
              <a:rPr lang="tr-TR" sz="2400" b="1" dirty="0" smtClean="0">
                <a:solidFill>
                  <a:srgbClr val="FF0000"/>
                </a:solidFill>
              </a:rPr>
              <a:t>MEHMET EŞKİ                                    130915071</a:t>
            </a:r>
            <a:endParaRPr lang="tr-TR" sz="2400" b="1" dirty="0">
              <a:solidFill>
                <a:srgbClr val="FF0000"/>
              </a:solidFill>
            </a:endParaRPr>
          </a:p>
        </p:txBody>
      </p:sp>
      <p:sp>
        <p:nvSpPr>
          <p:cNvPr id="7" name="6 5-Nokta Yıldız"/>
          <p:cNvSpPr/>
          <p:nvPr/>
        </p:nvSpPr>
        <p:spPr>
          <a:xfrm>
            <a:off x="1115616" y="3501008"/>
            <a:ext cx="50405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1403648" y="4221088"/>
            <a:ext cx="50405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1691680" y="4797152"/>
            <a:ext cx="50405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1907704" y="5445224"/>
            <a:ext cx="504056" cy="432048"/>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1619672" y="3532946"/>
            <a:ext cx="6696744" cy="461665"/>
          </a:xfrm>
          <a:prstGeom prst="rect">
            <a:avLst/>
          </a:prstGeom>
          <a:noFill/>
        </p:spPr>
        <p:txBody>
          <a:bodyPr wrap="square" rtlCol="0">
            <a:spAutoFit/>
          </a:bodyPr>
          <a:lstStyle/>
          <a:p>
            <a:r>
              <a:rPr lang="tr-TR" sz="2400" b="1" i="1" dirty="0" smtClean="0">
                <a:solidFill>
                  <a:srgbClr val="FF0000"/>
                </a:solidFill>
              </a:rPr>
              <a:t>ZEYNEP NUR GÜNDOĞDU                 130915069</a:t>
            </a:r>
            <a:endParaRPr lang="tr-TR" sz="2400" b="1" i="1" dirty="0">
              <a:solidFill>
                <a:srgbClr val="FF0000"/>
              </a:solidFill>
            </a:endParaRPr>
          </a:p>
        </p:txBody>
      </p:sp>
      <p:sp>
        <p:nvSpPr>
          <p:cNvPr id="12" name="11 Metin kutusu"/>
          <p:cNvSpPr txBox="1"/>
          <p:nvPr/>
        </p:nvSpPr>
        <p:spPr>
          <a:xfrm>
            <a:off x="1907704" y="4149080"/>
            <a:ext cx="6264696" cy="461665"/>
          </a:xfrm>
          <a:prstGeom prst="rect">
            <a:avLst/>
          </a:prstGeom>
          <a:noFill/>
        </p:spPr>
        <p:txBody>
          <a:bodyPr wrap="square" rtlCol="0">
            <a:spAutoFit/>
          </a:bodyPr>
          <a:lstStyle/>
          <a:p>
            <a:r>
              <a:rPr lang="tr-TR" sz="2400" b="1" dirty="0" smtClean="0">
                <a:solidFill>
                  <a:srgbClr val="FF0000"/>
                </a:solidFill>
              </a:rPr>
              <a:t>SARE KILIÇ                                             130915019                 </a:t>
            </a:r>
            <a:endParaRPr lang="tr-TR" sz="2400" b="1" dirty="0">
              <a:solidFill>
                <a:srgbClr val="FF0000"/>
              </a:solidFill>
            </a:endParaRPr>
          </a:p>
        </p:txBody>
      </p:sp>
      <p:sp>
        <p:nvSpPr>
          <p:cNvPr id="13" name="12 Metin kutusu"/>
          <p:cNvSpPr txBox="1"/>
          <p:nvPr/>
        </p:nvSpPr>
        <p:spPr>
          <a:xfrm>
            <a:off x="2195736" y="4797152"/>
            <a:ext cx="6624736" cy="461665"/>
          </a:xfrm>
          <a:prstGeom prst="rect">
            <a:avLst/>
          </a:prstGeom>
          <a:noFill/>
        </p:spPr>
        <p:txBody>
          <a:bodyPr wrap="square" rtlCol="0">
            <a:spAutoFit/>
          </a:bodyPr>
          <a:lstStyle/>
          <a:p>
            <a:r>
              <a:rPr lang="tr-TR" sz="2400" b="1" dirty="0" smtClean="0">
                <a:solidFill>
                  <a:srgbClr val="FF0000"/>
                </a:solidFill>
              </a:rPr>
              <a:t>HANİFE ŞEYMA KAHYA                        130915059</a:t>
            </a:r>
            <a:endParaRPr lang="tr-TR" sz="2400" b="1" dirty="0">
              <a:solidFill>
                <a:srgbClr val="FF0000"/>
              </a:solidFill>
            </a:endParaRPr>
          </a:p>
        </p:txBody>
      </p:sp>
      <p:sp>
        <p:nvSpPr>
          <p:cNvPr id="14" name="13 Metin kutusu"/>
          <p:cNvSpPr txBox="1"/>
          <p:nvPr/>
        </p:nvSpPr>
        <p:spPr>
          <a:xfrm>
            <a:off x="2411760" y="5445224"/>
            <a:ext cx="6588224" cy="461665"/>
          </a:xfrm>
          <a:prstGeom prst="rect">
            <a:avLst/>
          </a:prstGeom>
          <a:noFill/>
        </p:spPr>
        <p:txBody>
          <a:bodyPr wrap="square" rtlCol="0">
            <a:spAutoFit/>
          </a:bodyPr>
          <a:lstStyle/>
          <a:p>
            <a:r>
              <a:rPr lang="tr-TR" sz="2400" b="1" i="1" dirty="0" smtClean="0">
                <a:solidFill>
                  <a:srgbClr val="FF0000"/>
                </a:solidFill>
              </a:rPr>
              <a:t>EMİR ERŞAT KABOĞLU                         130915029</a:t>
            </a:r>
            <a:endParaRPr lang="tr-TR" sz="2400" b="1" i="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266"/>
            <a:ext cx="8229600" cy="1143000"/>
          </a:xfrm>
        </p:spPr>
        <p:txBody>
          <a:bodyPr/>
          <a:lstStyle/>
          <a:p>
            <a:r>
              <a:rPr lang="tr-TR" dirty="0" smtClean="0">
                <a:solidFill>
                  <a:srgbClr val="FF0000"/>
                </a:solidFill>
              </a:rPr>
              <a:t>PATATES NEDİR?</a:t>
            </a:r>
            <a:endParaRPr lang="tr-TR" dirty="0">
              <a:solidFill>
                <a:srgbClr val="FF0000"/>
              </a:solidFill>
            </a:endParaRPr>
          </a:p>
        </p:txBody>
      </p:sp>
      <p:sp>
        <p:nvSpPr>
          <p:cNvPr id="6" name="İçerik Yer Tutucusu 5"/>
          <p:cNvSpPr>
            <a:spLocks noGrp="1"/>
          </p:cNvSpPr>
          <p:nvPr>
            <p:ph sz="half" idx="1"/>
          </p:nvPr>
        </p:nvSpPr>
        <p:spPr>
          <a:xfrm>
            <a:off x="467544" y="1052736"/>
            <a:ext cx="7499176" cy="2016224"/>
          </a:xfrm>
        </p:spPr>
        <p:txBody>
          <a:bodyPr>
            <a:normAutofit lnSpcReduction="10000"/>
          </a:bodyPr>
          <a:lstStyle/>
          <a:p>
            <a:pPr marL="0" indent="0">
              <a:buNone/>
            </a:pPr>
            <a:r>
              <a:rPr lang="tr-TR" b="1" dirty="0" smtClean="0"/>
              <a:t>	</a:t>
            </a:r>
            <a:r>
              <a:rPr lang="tr-TR" b="1" dirty="0" err="1" smtClean="0"/>
              <a:t>Patlıcangiller</a:t>
            </a:r>
            <a:r>
              <a:rPr lang="tr-TR" b="1" dirty="0" smtClean="0"/>
              <a:t> familyasından yumruları yenen otsu bitki türüdür. Boyu 60-80 cm ‘ye varan, beyazımsı-pembemsi çiçekler açan, yumruları hariç zehirli otsu bir bitkidir. Bitkinin toprak altında kalan kısmı ‘patates ‘ olarak bilinir.</a:t>
            </a:r>
            <a:endParaRPr lang="tr-TR" b="1" dirty="0"/>
          </a:p>
        </p:txBody>
      </p:sp>
      <p:sp>
        <p:nvSpPr>
          <p:cNvPr id="7" name="İçerik Yer Tutucusu 6"/>
          <p:cNvSpPr>
            <a:spLocks noGrp="1"/>
          </p:cNvSpPr>
          <p:nvPr>
            <p:ph sz="half" idx="2"/>
          </p:nvPr>
        </p:nvSpPr>
        <p:spPr>
          <a:xfrm>
            <a:off x="539552" y="3789040"/>
            <a:ext cx="7488832" cy="3168352"/>
          </a:xfrm>
        </p:spPr>
        <p:txBody>
          <a:bodyPr>
            <a:normAutofit lnSpcReduction="10000"/>
          </a:bodyPr>
          <a:lstStyle/>
          <a:p>
            <a:pPr marL="0" indent="0">
              <a:buNone/>
            </a:pPr>
            <a:r>
              <a:rPr lang="tr-TR" dirty="0" smtClean="0">
                <a:solidFill>
                  <a:srgbClr val="FF0000"/>
                </a:solidFill>
              </a:rPr>
              <a:t>	</a:t>
            </a:r>
            <a:r>
              <a:rPr lang="tr-TR" dirty="0">
                <a:solidFill>
                  <a:srgbClr val="FF0000"/>
                </a:solidFill>
              </a:rPr>
              <a:t> </a:t>
            </a:r>
            <a:r>
              <a:rPr lang="tr-TR" dirty="0" smtClean="0">
                <a:solidFill>
                  <a:srgbClr val="FF0000"/>
                </a:solidFill>
              </a:rPr>
              <a:t>          PATATES CİPSİ NEDİR?</a:t>
            </a:r>
          </a:p>
          <a:p>
            <a:pPr marL="0" indent="0">
              <a:buNone/>
            </a:pPr>
            <a:r>
              <a:rPr lang="tr-TR" b="1" dirty="0">
                <a:solidFill>
                  <a:srgbClr val="FF0000"/>
                </a:solidFill>
              </a:rPr>
              <a:t>	</a:t>
            </a:r>
            <a:r>
              <a:rPr lang="tr-TR" b="1" dirty="0" smtClean="0"/>
              <a:t>Çok ince doğranmış patateslerin kırılgan hale gelene kadar yağda kızartılmasıyla oluşmuş bir yiyecektir.</a:t>
            </a:r>
          </a:p>
        </p:txBody>
      </p:sp>
      <p:sp>
        <p:nvSpPr>
          <p:cNvPr id="8" name="Sağ Ok 7"/>
          <p:cNvSpPr/>
          <p:nvPr/>
        </p:nvSpPr>
        <p:spPr>
          <a:xfrm>
            <a:off x="789103" y="4296753"/>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Sağ Ok 8"/>
          <p:cNvSpPr/>
          <p:nvPr/>
        </p:nvSpPr>
        <p:spPr>
          <a:xfrm>
            <a:off x="663111" y="1124744"/>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 xmlns:p14="http://schemas.microsoft.com/office/powerpoint/2010/main" val="1636916677"/>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a:buNone/>
            </a:pPr>
            <a:r>
              <a:rPr lang="tr-TR" b="1" dirty="0" smtClean="0"/>
              <a:t>    Rutubet oranı en çok % 3, Yağ %40 , Tuz ise %2 olmalıdır.</a:t>
            </a:r>
          </a:p>
          <a:p>
            <a:pPr>
              <a:buNone/>
            </a:pPr>
            <a:r>
              <a:rPr lang="tr-TR" b="1" dirty="0" smtClean="0"/>
              <a:t>   </a:t>
            </a:r>
          </a:p>
          <a:p>
            <a:pPr>
              <a:buNone/>
            </a:pPr>
            <a:r>
              <a:rPr lang="tr-TR" b="1" dirty="0" smtClean="0"/>
              <a:t>    İhtiva ettiği çeşni maddesinin tat,koku</a:t>
            </a:r>
          </a:p>
          <a:p>
            <a:pPr>
              <a:buNone/>
            </a:pPr>
            <a:r>
              <a:rPr lang="tr-TR" b="1" dirty="0" smtClean="0"/>
              <a:t>     ve aromasında olmalıdır.</a:t>
            </a:r>
          </a:p>
          <a:p>
            <a:pPr>
              <a:buNone/>
            </a:pPr>
            <a:r>
              <a:rPr lang="tr-TR" b="1" dirty="0" smtClean="0"/>
              <a:t>    </a:t>
            </a:r>
          </a:p>
          <a:p>
            <a:pPr>
              <a:buNone/>
            </a:pPr>
            <a:r>
              <a:rPr lang="tr-TR" b="1" dirty="0" smtClean="0"/>
              <a:t>    Kusurlu cips miktarı kütlece%5i ,kırılmış cips miktarı %15’i geçmemelidir.</a:t>
            </a:r>
          </a:p>
          <a:p>
            <a:pPr>
              <a:buNone/>
            </a:pPr>
            <a:endParaRPr lang="tr-TR" b="1" dirty="0" smtClean="0"/>
          </a:p>
          <a:p>
            <a:pPr>
              <a:buNone/>
            </a:pPr>
            <a:endParaRPr lang="tr-TR" b="1" dirty="0" smtClean="0"/>
          </a:p>
          <a:p>
            <a:pPr>
              <a:buNone/>
            </a:pPr>
            <a:endParaRPr lang="tr-TR" b="1" dirty="0" smtClean="0"/>
          </a:p>
        </p:txBody>
      </p:sp>
      <p:sp>
        <p:nvSpPr>
          <p:cNvPr id="4" name="3 Metin kutusu"/>
          <p:cNvSpPr txBox="1"/>
          <p:nvPr/>
        </p:nvSpPr>
        <p:spPr>
          <a:xfrm>
            <a:off x="1331640" y="188640"/>
            <a:ext cx="6480720" cy="523220"/>
          </a:xfrm>
          <a:prstGeom prst="rect">
            <a:avLst/>
          </a:prstGeom>
          <a:noFill/>
        </p:spPr>
        <p:txBody>
          <a:bodyPr wrap="square" rtlCol="0">
            <a:spAutoFit/>
          </a:bodyPr>
          <a:lstStyle/>
          <a:p>
            <a:r>
              <a:rPr lang="tr-TR" sz="2800" b="1" dirty="0" smtClean="0">
                <a:solidFill>
                  <a:srgbClr val="FF0000"/>
                </a:solidFill>
                <a:latin typeface="Algerian" pitchFamily="82" charset="0"/>
              </a:rPr>
              <a:t>         TSE’ye GÖRE cips  </a:t>
            </a:r>
            <a:endParaRPr lang="tr-TR" sz="2800" dirty="0"/>
          </a:p>
        </p:txBody>
      </p:sp>
      <p:sp>
        <p:nvSpPr>
          <p:cNvPr id="7" name="6 Sağ Ok"/>
          <p:cNvSpPr/>
          <p:nvPr/>
        </p:nvSpPr>
        <p:spPr>
          <a:xfrm>
            <a:off x="323528" y="98072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a:off x="323528" y="263691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Sağ Ok"/>
          <p:cNvSpPr/>
          <p:nvPr/>
        </p:nvSpPr>
        <p:spPr>
          <a:xfrm>
            <a:off x="323528" y="443711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720305103"/>
      </p:ext>
    </p:extLst>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2188</Words>
  <Application>Microsoft Office PowerPoint</Application>
  <PresentationFormat>Ekran Gösterisi (4:3)</PresentationFormat>
  <Paragraphs>726</Paragraphs>
  <Slides>77</Slides>
  <Notes>5</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Ofis Teması</vt:lpstr>
      <vt:lpstr>SARATOGA CİPS FABRİKASI</vt:lpstr>
      <vt:lpstr>FABRİKAMIZIN BAZI GENEL BİLGİLERİ</vt:lpstr>
      <vt:lpstr>Slayt 3</vt:lpstr>
      <vt:lpstr>PEKİ NEDEN AKSARAY</vt:lpstr>
      <vt:lpstr>Slayt 5</vt:lpstr>
      <vt:lpstr>CİPS NASIL ORTAYA ÇIKMIŞTIR</vt:lpstr>
      <vt:lpstr>Slayt 7</vt:lpstr>
      <vt:lpstr>PATATES NEDİR?</vt:lpstr>
      <vt:lpstr>Slayt 9</vt:lpstr>
      <vt:lpstr>Slayt 10</vt:lpstr>
      <vt:lpstr>KULLANILAN MADDELER</vt:lpstr>
      <vt:lpstr>Slayt 12</vt:lpstr>
      <vt:lpstr>Slayt 13</vt:lpstr>
      <vt:lpstr>Slayt 14</vt:lpstr>
      <vt:lpstr>Slayt 15</vt:lpstr>
      <vt:lpstr>Slayt 16</vt:lpstr>
      <vt:lpstr>Patates Cİpsi Yapım İŞlemlerİ</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EKİPMANLAR-MAKİNELER</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PROSES AKIM ŞEMASI</vt:lpstr>
      <vt:lpstr>Slayt 47</vt:lpstr>
      <vt:lpstr>Slayt 48</vt:lpstr>
      <vt:lpstr>KÜTLE VE ENERJİ DENKLİKLERİ</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Fabrikamızı Neden Aksaray’a Kurduk</vt:lpstr>
      <vt:lpstr>Slayt 73</vt:lpstr>
      <vt:lpstr>Slayt 74</vt:lpstr>
      <vt:lpstr>Slayt 75</vt:lpstr>
      <vt:lpstr>Slayt 76</vt:lpstr>
      <vt:lpstr>Slayt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Cips Nedir?</dc:title>
  <dc:creator>merve</dc:creator>
  <cp:lastModifiedBy>Lenovo</cp:lastModifiedBy>
  <cp:revision>162</cp:revision>
  <dcterms:created xsi:type="dcterms:W3CDTF">2016-05-03T14:25:51Z</dcterms:created>
  <dcterms:modified xsi:type="dcterms:W3CDTF">2016-05-17T09:54:17Z</dcterms:modified>
</cp:coreProperties>
</file>